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8" r:id="rId2"/>
    <p:sldId id="259" r:id="rId3"/>
  </p:sldIdLst>
  <p:sldSz cx="10826750" cy="8120063" type="B4ISO"/>
  <p:notesSz cx="6807200" cy="9939338"/>
  <p:defaultTextStyle>
    <a:defPPr>
      <a:defRPr lang="ja-JP"/>
    </a:defPPr>
    <a:lvl1pPr marL="0" algn="l" defTabSz="1033340" rtl="0" eaLnBrk="1" latinLnBrk="0" hangingPunct="1">
      <a:defRPr kumimoji="1" sz="2033" kern="1200">
        <a:solidFill>
          <a:schemeClr val="tx1"/>
        </a:solidFill>
        <a:latin typeface="+mn-lt"/>
        <a:ea typeface="+mn-ea"/>
        <a:cs typeface="+mn-cs"/>
      </a:defRPr>
    </a:lvl1pPr>
    <a:lvl2pPr marL="516669" algn="l" defTabSz="1033340" rtl="0" eaLnBrk="1" latinLnBrk="0" hangingPunct="1">
      <a:defRPr kumimoji="1" sz="2033" kern="1200">
        <a:solidFill>
          <a:schemeClr val="tx1"/>
        </a:solidFill>
        <a:latin typeface="+mn-lt"/>
        <a:ea typeface="+mn-ea"/>
        <a:cs typeface="+mn-cs"/>
      </a:defRPr>
    </a:lvl2pPr>
    <a:lvl3pPr marL="1033340" algn="l" defTabSz="1033340" rtl="0" eaLnBrk="1" latinLnBrk="0" hangingPunct="1">
      <a:defRPr kumimoji="1" sz="2033" kern="1200">
        <a:solidFill>
          <a:schemeClr val="tx1"/>
        </a:solidFill>
        <a:latin typeface="+mn-lt"/>
        <a:ea typeface="+mn-ea"/>
        <a:cs typeface="+mn-cs"/>
      </a:defRPr>
    </a:lvl3pPr>
    <a:lvl4pPr marL="1550008" algn="l" defTabSz="1033340" rtl="0" eaLnBrk="1" latinLnBrk="0" hangingPunct="1">
      <a:defRPr kumimoji="1" sz="2033" kern="1200">
        <a:solidFill>
          <a:schemeClr val="tx1"/>
        </a:solidFill>
        <a:latin typeface="+mn-lt"/>
        <a:ea typeface="+mn-ea"/>
        <a:cs typeface="+mn-cs"/>
      </a:defRPr>
    </a:lvl4pPr>
    <a:lvl5pPr marL="2066678" algn="l" defTabSz="1033340" rtl="0" eaLnBrk="1" latinLnBrk="0" hangingPunct="1">
      <a:defRPr kumimoji="1" sz="2033" kern="1200">
        <a:solidFill>
          <a:schemeClr val="tx1"/>
        </a:solidFill>
        <a:latin typeface="+mn-lt"/>
        <a:ea typeface="+mn-ea"/>
        <a:cs typeface="+mn-cs"/>
      </a:defRPr>
    </a:lvl5pPr>
    <a:lvl6pPr marL="2583348" algn="l" defTabSz="1033340" rtl="0" eaLnBrk="1" latinLnBrk="0" hangingPunct="1">
      <a:defRPr kumimoji="1" sz="2033" kern="1200">
        <a:solidFill>
          <a:schemeClr val="tx1"/>
        </a:solidFill>
        <a:latin typeface="+mn-lt"/>
        <a:ea typeface="+mn-ea"/>
        <a:cs typeface="+mn-cs"/>
      </a:defRPr>
    </a:lvl6pPr>
    <a:lvl7pPr marL="3100018" algn="l" defTabSz="1033340" rtl="0" eaLnBrk="1" latinLnBrk="0" hangingPunct="1">
      <a:defRPr kumimoji="1" sz="2033" kern="1200">
        <a:solidFill>
          <a:schemeClr val="tx1"/>
        </a:solidFill>
        <a:latin typeface="+mn-lt"/>
        <a:ea typeface="+mn-ea"/>
        <a:cs typeface="+mn-cs"/>
      </a:defRPr>
    </a:lvl7pPr>
    <a:lvl8pPr marL="3616686" algn="l" defTabSz="1033340" rtl="0" eaLnBrk="1" latinLnBrk="0" hangingPunct="1">
      <a:defRPr kumimoji="1" sz="2033" kern="1200">
        <a:solidFill>
          <a:schemeClr val="tx1"/>
        </a:solidFill>
        <a:latin typeface="+mn-lt"/>
        <a:ea typeface="+mn-ea"/>
        <a:cs typeface="+mn-cs"/>
      </a:defRPr>
    </a:lvl8pPr>
    <a:lvl9pPr marL="4133357" algn="l" defTabSz="1033340" rtl="0" eaLnBrk="1" latinLnBrk="0" hangingPunct="1">
      <a:defRPr kumimoji="1" sz="203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4DC885"/>
    <a:srgbClr val="00B050"/>
    <a:srgbClr val="CC66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71" autoAdjust="0"/>
    <p:restoredTop sz="86483" autoAdjust="0"/>
  </p:normalViewPr>
  <p:slideViewPr>
    <p:cSldViewPr snapToGrid="0">
      <p:cViewPr varScale="1">
        <p:scale>
          <a:sx n="67" d="100"/>
          <a:sy n="67" d="100"/>
        </p:scale>
        <p:origin x="12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5" tIns="45717" rIns="91435"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1"/>
            <a:ext cx="2949575" cy="498475"/>
          </a:xfrm>
          <a:prstGeom prst="rect">
            <a:avLst/>
          </a:prstGeom>
        </p:spPr>
        <p:txBody>
          <a:bodyPr vert="horz" lIns="91435" tIns="45717" rIns="91435" bIns="45717" rtlCol="0"/>
          <a:lstStyle>
            <a:lvl1pPr algn="r">
              <a:defRPr sz="1200"/>
            </a:lvl1pPr>
          </a:lstStyle>
          <a:p>
            <a:fld id="{7EBFB869-BF89-48C0-9E3F-B4F2E604EC55}" type="datetimeFigureOut">
              <a:rPr kumimoji="1" lang="ja-JP" altLang="en-US" smtClean="0"/>
              <a:t>2015/7/21</a:t>
            </a:fld>
            <a:endParaRPr kumimoji="1" lang="ja-JP" altLang="en-US"/>
          </a:p>
        </p:txBody>
      </p:sp>
      <p:sp>
        <p:nvSpPr>
          <p:cNvPr id="4" name="フッター プレースホルダー 3"/>
          <p:cNvSpPr>
            <a:spLocks noGrp="1"/>
          </p:cNvSpPr>
          <p:nvPr>
            <p:ph type="ftr" sz="quarter" idx="2"/>
          </p:nvPr>
        </p:nvSpPr>
        <p:spPr>
          <a:xfrm>
            <a:off x="0" y="9440864"/>
            <a:ext cx="2949575" cy="498475"/>
          </a:xfrm>
          <a:prstGeom prst="rect">
            <a:avLst/>
          </a:prstGeom>
        </p:spPr>
        <p:txBody>
          <a:bodyPr vert="horz" lIns="91435" tIns="45717" rIns="91435"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4"/>
            <a:ext cx="2949575" cy="498475"/>
          </a:xfrm>
          <a:prstGeom prst="rect">
            <a:avLst/>
          </a:prstGeom>
        </p:spPr>
        <p:txBody>
          <a:bodyPr vert="horz" lIns="91435" tIns="45717" rIns="91435" bIns="45717" rtlCol="0" anchor="b"/>
          <a:lstStyle>
            <a:lvl1pPr algn="r">
              <a:defRPr sz="1200"/>
            </a:lvl1pPr>
          </a:lstStyle>
          <a:p>
            <a:fld id="{87C786B1-E47D-4D82-8E9A-CFED23A4788C}" type="slidenum">
              <a:rPr kumimoji="1" lang="ja-JP" altLang="en-US" smtClean="0"/>
              <a:t>‹#›</a:t>
            </a:fld>
            <a:endParaRPr kumimoji="1" lang="ja-JP" altLang="en-US"/>
          </a:p>
        </p:txBody>
      </p:sp>
    </p:spTree>
    <p:extLst>
      <p:ext uri="{BB962C8B-B14F-4D97-AF65-F5344CB8AC3E}">
        <p14:creationId xmlns:p14="http://schemas.microsoft.com/office/powerpoint/2010/main" val="2817274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5" tIns="45717" rIns="91435"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1"/>
            <a:ext cx="2949575" cy="498475"/>
          </a:xfrm>
          <a:prstGeom prst="rect">
            <a:avLst/>
          </a:prstGeom>
        </p:spPr>
        <p:txBody>
          <a:bodyPr vert="horz" lIns="91435" tIns="45717" rIns="91435" bIns="45717" rtlCol="0"/>
          <a:lstStyle>
            <a:lvl1pPr algn="r">
              <a:defRPr sz="1200"/>
            </a:lvl1pPr>
          </a:lstStyle>
          <a:p>
            <a:fld id="{E8AD2CE4-53DA-472F-8C30-EBCB9D03A291}" type="datetimeFigureOut">
              <a:rPr kumimoji="1" lang="ja-JP" altLang="en-US" smtClean="0"/>
              <a:t>2015/7/21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5" tIns="45717" rIns="91435" bIns="45717"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5" tIns="45717" rIns="91435"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4"/>
            <a:ext cx="2949575" cy="498475"/>
          </a:xfrm>
          <a:prstGeom prst="rect">
            <a:avLst/>
          </a:prstGeom>
        </p:spPr>
        <p:txBody>
          <a:bodyPr vert="horz" lIns="91435" tIns="45717" rIns="91435"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5" tIns="45717" rIns="91435" bIns="45717" rtlCol="0" anchor="b"/>
          <a:lstStyle>
            <a:lvl1pPr algn="r">
              <a:defRPr sz="1200"/>
            </a:lvl1pPr>
          </a:lstStyle>
          <a:p>
            <a:fld id="{D0DFE2F6-AD8A-40B2-A80B-EC69DC67B0CA}" type="slidenum">
              <a:rPr kumimoji="1" lang="ja-JP" altLang="en-US" smtClean="0"/>
              <a:t>‹#›</a:t>
            </a:fld>
            <a:endParaRPr kumimoji="1" lang="ja-JP" altLang="en-US"/>
          </a:p>
        </p:txBody>
      </p:sp>
    </p:spTree>
    <p:extLst>
      <p:ext uri="{BB962C8B-B14F-4D97-AF65-F5344CB8AC3E}">
        <p14:creationId xmlns:p14="http://schemas.microsoft.com/office/powerpoint/2010/main" val="3712334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0DFE2F6-AD8A-40B2-A80B-EC69DC67B0CA}" type="slidenum">
              <a:rPr kumimoji="1" lang="ja-JP" altLang="en-US" smtClean="0"/>
              <a:t>1</a:t>
            </a:fld>
            <a:endParaRPr kumimoji="1" lang="ja-JP" altLang="en-US"/>
          </a:p>
        </p:txBody>
      </p:sp>
    </p:spTree>
    <p:extLst>
      <p:ext uri="{BB962C8B-B14F-4D97-AF65-F5344CB8AC3E}">
        <p14:creationId xmlns:p14="http://schemas.microsoft.com/office/powerpoint/2010/main" val="1046484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0DFE2F6-AD8A-40B2-A80B-EC69DC67B0CA}" type="slidenum">
              <a:rPr kumimoji="1" lang="ja-JP" altLang="en-US" smtClean="0"/>
              <a:t>2</a:t>
            </a:fld>
            <a:endParaRPr kumimoji="1" lang="ja-JP" altLang="en-US"/>
          </a:p>
        </p:txBody>
      </p:sp>
    </p:spTree>
    <p:extLst>
      <p:ext uri="{BB962C8B-B14F-4D97-AF65-F5344CB8AC3E}">
        <p14:creationId xmlns:p14="http://schemas.microsoft.com/office/powerpoint/2010/main" val="2989346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12006" y="1328909"/>
            <a:ext cx="9202738" cy="2826985"/>
          </a:xfrm>
        </p:spPr>
        <p:txBody>
          <a:bodyPr anchor="b"/>
          <a:lstStyle>
            <a:lvl1pPr algn="ctr">
              <a:defRPr sz="710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53344" y="4264913"/>
            <a:ext cx="8120063" cy="1960468"/>
          </a:xfrm>
        </p:spPr>
        <p:txBody>
          <a:bodyPr/>
          <a:lstStyle>
            <a:lvl1pPr marL="0" indent="0" algn="ctr">
              <a:buNone/>
              <a:defRPr sz="2842"/>
            </a:lvl1pPr>
            <a:lvl2pPr marL="541325" indent="0" algn="ctr">
              <a:buNone/>
              <a:defRPr sz="2368"/>
            </a:lvl2pPr>
            <a:lvl3pPr marL="1082650" indent="0" algn="ctr">
              <a:buNone/>
              <a:defRPr sz="2131"/>
            </a:lvl3pPr>
            <a:lvl4pPr marL="1623974" indent="0" algn="ctr">
              <a:buNone/>
              <a:defRPr sz="1894"/>
            </a:lvl4pPr>
            <a:lvl5pPr marL="2165299" indent="0" algn="ctr">
              <a:buNone/>
              <a:defRPr sz="1894"/>
            </a:lvl5pPr>
            <a:lvl6pPr marL="2706624" indent="0" algn="ctr">
              <a:buNone/>
              <a:defRPr sz="1894"/>
            </a:lvl6pPr>
            <a:lvl7pPr marL="3247949" indent="0" algn="ctr">
              <a:buNone/>
              <a:defRPr sz="1894"/>
            </a:lvl7pPr>
            <a:lvl8pPr marL="3789274" indent="0" algn="ctr">
              <a:buNone/>
              <a:defRPr sz="1894"/>
            </a:lvl8pPr>
            <a:lvl9pPr marL="4330598" indent="0" algn="ctr">
              <a:buNone/>
              <a:defRPr sz="18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2498545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98153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7894" y="432318"/>
            <a:ext cx="2334518" cy="688137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44339" y="432318"/>
            <a:ext cx="6868220" cy="688137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22017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169628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38701" y="2024379"/>
            <a:ext cx="9338072" cy="3377720"/>
          </a:xfrm>
        </p:spPr>
        <p:txBody>
          <a:bodyPr anchor="b"/>
          <a:lstStyle>
            <a:lvl1pPr>
              <a:defRPr sz="710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8701" y="5434054"/>
            <a:ext cx="9338072" cy="1776263"/>
          </a:xfrm>
        </p:spPr>
        <p:txBody>
          <a:bodyPr/>
          <a:lstStyle>
            <a:lvl1pPr marL="0" indent="0">
              <a:buNone/>
              <a:defRPr sz="2842">
                <a:solidFill>
                  <a:schemeClr val="tx1"/>
                </a:solidFill>
              </a:defRPr>
            </a:lvl1pPr>
            <a:lvl2pPr marL="541325" indent="0">
              <a:buNone/>
              <a:defRPr sz="2368">
                <a:solidFill>
                  <a:schemeClr val="tx1">
                    <a:tint val="75000"/>
                  </a:schemeClr>
                </a:solidFill>
              </a:defRPr>
            </a:lvl2pPr>
            <a:lvl3pPr marL="1082650" indent="0">
              <a:buNone/>
              <a:defRPr sz="2131">
                <a:solidFill>
                  <a:schemeClr val="tx1">
                    <a:tint val="75000"/>
                  </a:schemeClr>
                </a:solidFill>
              </a:defRPr>
            </a:lvl3pPr>
            <a:lvl4pPr marL="1623974" indent="0">
              <a:buNone/>
              <a:defRPr sz="1894">
                <a:solidFill>
                  <a:schemeClr val="tx1">
                    <a:tint val="75000"/>
                  </a:schemeClr>
                </a:solidFill>
              </a:defRPr>
            </a:lvl4pPr>
            <a:lvl5pPr marL="2165299" indent="0">
              <a:buNone/>
              <a:defRPr sz="1894">
                <a:solidFill>
                  <a:schemeClr val="tx1">
                    <a:tint val="75000"/>
                  </a:schemeClr>
                </a:solidFill>
              </a:defRPr>
            </a:lvl5pPr>
            <a:lvl6pPr marL="2706624" indent="0">
              <a:buNone/>
              <a:defRPr sz="1894">
                <a:solidFill>
                  <a:schemeClr val="tx1">
                    <a:tint val="75000"/>
                  </a:schemeClr>
                </a:solidFill>
              </a:defRPr>
            </a:lvl6pPr>
            <a:lvl7pPr marL="3247949" indent="0">
              <a:buNone/>
              <a:defRPr sz="1894">
                <a:solidFill>
                  <a:schemeClr val="tx1">
                    <a:tint val="75000"/>
                  </a:schemeClr>
                </a:solidFill>
              </a:defRPr>
            </a:lvl7pPr>
            <a:lvl8pPr marL="3789274" indent="0">
              <a:buNone/>
              <a:defRPr sz="1894">
                <a:solidFill>
                  <a:schemeClr val="tx1">
                    <a:tint val="75000"/>
                  </a:schemeClr>
                </a:solidFill>
              </a:defRPr>
            </a:lvl8pPr>
            <a:lvl9pPr marL="4330598" indent="0">
              <a:buNone/>
              <a:defRPr sz="18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378836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4339" y="2161591"/>
            <a:ext cx="4601369" cy="515210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81042" y="2161591"/>
            <a:ext cx="4601369" cy="515210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3060432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45749" y="432320"/>
            <a:ext cx="9338072" cy="156950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5750" y="1990544"/>
            <a:ext cx="4580222"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ja-JP" altLang="en-US" smtClean="0"/>
              <a:t>マスター テキストの書式設定</a:t>
            </a:r>
          </a:p>
        </p:txBody>
      </p:sp>
      <p:sp>
        <p:nvSpPr>
          <p:cNvPr id="4" name="Content Placeholder 3"/>
          <p:cNvSpPr>
            <a:spLocks noGrp="1"/>
          </p:cNvSpPr>
          <p:nvPr>
            <p:ph sz="half" idx="2"/>
          </p:nvPr>
        </p:nvSpPr>
        <p:spPr>
          <a:xfrm>
            <a:off x="745750" y="2966078"/>
            <a:ext cx="4580222" cy="436265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81043" y="1990544"/>
            <a:ext cx="4602779"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81043" y="2966078"/>
            <a:ext cx="4602779" cy="436265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171265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123440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222225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02779" y="1169140"/>
            <a:ext cx="5481042" cy="5770508"/>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303470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602779" y="1169140"/>
            <a:ext cx="5481042" cy="5770508"/>
          </a:xfrm>
        </p:spPr>
        <p:txBody>
          <a:bodyPr anchor="t"/>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r>
              <a:rPr lang="ja-JP" altLang="en-US" smtClean="0"/>
              <a:t>図を追加</a:t>
            </a:r>
            <a:endParaRPr lang="en-US" dirty="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A5923-0579-4BA1-81C0-FB31783FD176}" type="datetimeFigureOut">
              <a:rPr kumimoji="1" lang="ja-JP" altLang="en-US" smtClean="0"/>
              <a:t>2015/7/21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332187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4339" y="432320"/>
            <a:ext cx="9338072" cy="156950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4339" y="2161591"/>
            <a:ext cx="9338072" cy="515210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44339" y="7526097"/>
            <a:ext cx="2436019" cy="432318"/>
          </a:xfrm>
          <a:prstGeom prst="rect">
            <a:avLst/>
          </a:prstGeom>
        </p:spPr>
        <p:txBody>
          <a:bodyPr vert="horz" lIns="91440" tIns="45720" rIns="91440" bIns="45720" rtlCol="0" anchor="ctr"/>
          <a:lstStyle>
            <a:lvl1pPr algn="l">
              <a:defRPr sz="1421">
                <a:solidFill>
                  <a:schemeClr val="tx1">
                    <a:tint val="75000"/>
                  </a:schemeClr>
                </a:solidFill>
              </a:defRPr>
            </a:lvl1pPr>
          </a:lstStyle>
          <a:p>
            <a:fld id="{FFAA5923-0579-4BA1-81C0-FB31783FD176}" type="datetimeFigureOut">
              <a:rPr kumimoji="1" lang="ja-JP" altLang="en-US" smtClean="0"/>
              <a:t>2015/7/21</a:t>
            </a:fld>
            <a:endParaRPr kumimoji="1" lang="ja-JP" altLang="en-US"/>
          </a:p>
        </p:txBody>
      </p:sp>
      <p:sp>
        <p:nvSpPr>
          <p:cNvPr id="5" name="Footer Placeholder 4"/>
          <p:cNvSpPr>
            <a:spLocks noGrp="1"/>
          </p:cNvSpPr>
          <p:nvPr>
            <p:ph type="ftr" sz="quarter" idx="3"/>
          </p:nvPr>
        </p:nvSpPr>
        <p:spPr>
          <a:xfrm>
            <a:off x="3586361" y="7526097"/>
            <a:ext cx="3654028"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46392" y="7526097"/>
            <a:ext cx="2436019"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F79CDE07-15C1-497A-BBD4-B122923EBA4B}" type="slidenum">
              <a:rPr kumimoji="1" lang="ja-JP" altLang="en-US" smtClean="0"/>
              <a:t>‹#›</a:t>
            </a:fld>
            <a:endParaRPr kumimoji="1" lang="ja-JP" altLang="en-US"/>
          </a:p>
        </p:txBody>
      </p:sp>
    </p:spTree>
    <p:extLst>
      <p:ext uri="{BB962C8B-B14F-4D97-AF65-F5344CB8AC3E}">
        <p14:creationId xmlns:p14="http://schemas.microsoft.com/office/powerpoint/2010/main" val="4202891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82650" rtl="0" eaLnBrk="1" latinLnBrk="0" hangingPunct="1">
        <a:lnSpc>
          <a:spcPct val="90000"/>
        </a:lnSpc>
        <a:spcBef>
          <a:spcPct val="0"/>
        </a:spcBef>
        <a:buNone/>
        <a:defRPr kumimoji="1" sz="5210" kern="1200">
          <a:solidFill>
            <a:schemeClr val="tx1"/>
          </a:solidFill>
          <a:latin typeface="+mj-lt"/>
          <a:ea typeface="+mj-ea"/>
          <a:cs typeface="+mj-cs"/>
        </a:defRPr>
      </a:lvl1pPr>
    </p:titleStyle>
    <p:bodyStyle>
      <a:lvl1pPr marL="270662" indent="-270662" algn="l" defTabSz="1082650" rtl="0" eaLnBrk="1" latinLnBrk="0" hangingPunct="1">
        <a:lnSpc>
          <a:spcPct val="90000"/>
        </a:lnSpc>
        <a:spcBef>
          <a:spcPts val="1184"/>
        </a:spcBef>
        <a:buFont typeface="Arial" panose="020B0604020202020204" pitchFamily="34" charset="0"/>
        <a:buChar char="•"/>
        <a:defRPr kumimoji="1" sz="3315" kern="1200">
          <a:solidFill>
            <a:schemeClr val="tx1"/>
          </a:solidFill>
          <a:latin typeface="+mn-lt"/>
          <a:ea typeface="+mn-ea"/>
          <a:cs typeface="+mn-cs"/>
        </a:defRPr>
      </a:lvl1pPr>
      <a:lvl2pPr marL="811987" indent="-270662" algn="l" defTabSz="1082650" rtl="0" eaLnBrk="1" latinLnBrk="0" hangingPunct="1">
        <a:lnSpc>
          <a:spcPct val="90000"/>
        </a:lnSpc>
        <a:spcBef>
          <a:spcPts val="592"/>
        </a:spcBef>
        <a:buFont typeface="Arial" panose="020B0604020202020204" pitchFamily="34" charset="0"/>
        <a:buChar char="•"/>
        <a:defRPr kumimoji="1" sz="2842" kern="1200">
          <a:solidFill>
            <a:schemeClr val="tx1"/>
          </a:solidFill>
          <a:latin typeface="+mn-lt"/>
          <a:ea typeface="+mn-ea"/>
          <a:cs typeface="+mn-cs"/>
        </a:defRPr>
      </a:lvl2pPr>
      <a:lvl3pPr marL="1353312" indent="-270662" algn="l" defTabSz="1082650" rtl="0" eaLnBrk="1" latinLnBrk="0" hangingPunct="1">
        <a:lnSpc>
          <a:spcPct val="90000"/>
        </a:lnSpc>
        <a:spcBef>
          <a:spcPts val="592"/>
        </a:spcBef>
        <a:buFont typeface="Arial" panose="020B0604020202020204" pitchFamily="34" charset="0"/>
        <a:buChar char="•"/>
        <a:defRPr kumimoji="1" sz="2368" kern="1200">
          <a:solidFill>
            <a:schemeClr val="tx1"/>
          </a:solidFill>
          <a:latin typeface="+mn-lt"/>
          <a:ea typeface="+mn-ea"/>
          <a:cs typeface="+mn-cs"/>
        </a:defRPr>
      </a:lvl3pPr>
      <a:lvl4pPr marL="1894637"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4pPr>
      <a:lvl5pPr marL="2435962"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5pPr>
      <a:lvl6pPr marL="2977286"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6pPr>
      <a:lvl7pPr marL="3518611"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7pPr>
      <a:lvl8pPr marL="4059936"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8pPr>
      <a:lvl9pPr marL="4601261" indent="-270662" algn="l" defTabSz="1082650" rtl="0" eaLnBrk="1" latinLnBrk="0" hangingPunct="1">
        <a:lnSpc>
          <a:spcPct val="90000"/>
        </a:lnSpc>
        <a:spcBef>
          <a:spcPts val="592"/>
        </a:spcBef>
        <a:buFont typeface="Arial" panose="020B0604020202020204" pitchFamily="34" charset="0"/>
        <a:buChar char="•"/>
        <a:defRPr kumimoji="1" sz="2131" kern="1200">
          <a:solidFill>
            <a:schemeClr val="tx1"/>
          </a:solidFill>
          <a:latin typeface="+mn-lt"/>
          <a:ea typeface="+mn-ea"/>
          <a:cs typeface="+mn-cs"/>
        </a:defRPr>
      </a:lvl9pPr>
    </p:bodyStyle>
    <p:otherStyle>
      <a:defPPr>
        <a:defRPr lang="en-US"/>
      </a:defPPr>
      <a:lvl1pPr marL="0" algn="l" defTabSz="1082650" rtl="0" eaLnBrk="1" latinLnBrk="0" hangingPunct="1">
        <a:defRPr kumimoji="1" sz="2131" kern="1200">
          <a:solidFill>
            <a:schemeClr val="tx1"/>
          </a:solidFill>
          <a:latin typeface="+mn-lt"/>
          <a:ea typeface="+mn-ea"/>
          <a:cs typeface="+mn-cs"/>
        </a:defRPr>
      </a:lvl1pPr>
      <a:lvl2pPr marL="541325" algn="l" defTabSz="1082650" rtl="0" eaLnBrk="1" latinLnBrk="0" hangingPunct="1">
        <a:defRPr kumimoji="1" sz="2131" kern="1200">
          <a:solidFill>
            <a:schemeClr val="tx1"/>
          </a:solidFill>
          <a:latin typeface="+mn-lt"/>
          <a:ea typeface="+mn-ea"/>
          <a:cs typeface="+mn-cs"/>
        </a:defRPr>
      </a:lvl2pPr>
      <a:lvl3pPr marL="1082650" algn="l" defTabSz="1082650" rtl="0" eaLnBrk="1" latinLnBrk="0" hangingPunct="1">
        <a:defRPr kumimoji="1" sz="2131" kern="1200">
          <a:solidFill>
            <a:schemeClr val="tx1"/>
          </a:solidFill>
          <a:latin typeface="+mn-lt"/>
          <a:ea typeface="+mn-ea"/>
          <a:cs typeface="+mn-cs"/>
        </a:defRPr>
      </a:lvl3pPr>
      <a:lvl4pPr marL="1623974" algn="l" defTabSz="1082650" rtl="0" eaLnBrk="1" latinLnBrk="0" hangingPunct="1">
        <a:defRPr kumimoji="1" sz="2131" kern="1200">
          <a:solidFill>
            <a:schemeClr val="tx1"/>
          </a:solidFill>
          <a:latin typeface="+mn-lt"/>
          <a:ea typeface="+mn-ea"/>
          <a:cs typeface="+mn-cs"/>
        </a:defRPr>
      </a:lvl4pPr>
      <a:lvl5pPr marL="2165299" algn="l" defTabSz="1082650" rtl="0" eaLnBrk="1" latinLnBrk="0" hangingPunct="1">
        <a:defRPr kumimoji="1" sz="2131" kern="1200">
          <a:solidFill>
            <a:schemeClr val="tx1"/>
          </a:solidFill>
          <a:latin typeface="+mn-lt"/>
          <a:ea typeface="+mn-ea"/>
          <a:cs typeface="+mn-cs"/>
        </a:defRPr>
      </a:lvl5pPr>
      <a:lvl6pPr marL="2706624" algn="l" defTabSz="1082650" rtl="0" eaLnBrk="1" latinLnBrk="0" hangingPunct="1">
        <a:defRPr kumimoji="1" sz="2131" kern="1200">
          <a:solidFill>
            <a:schemeClr val="tx1"/>
          </a:solidFill>
          <a:latin typeface="+mn-lt"/>
          <a:ea typeface="+mn-ea"/>
          <a:cs typeface="+mn-cs"/>
        </a:defRPr>
      </a:lvl6pPr>
      <a:lvl7pPr marL="3247949" algn="l" defTabSz="1082650" rtl="0" eaLnBrk="1" latinLnBrk="0" hangingPunct="1">
        <a:defRPr kumimoji="1" sz="2131" kern="1200">
          <a:solidFill>
            <a:schemeClr val="tx1"/>
          </a:solidFill>
          <a:latin typeface="+mn-lt"/>
          <a:ea typeface="+mn-ea"/>
          <a:cs typeface="+mn-cs"/>
        </a:defRPr>
      </a:lvl7pPr>
      <a:lvl8pPr marL="3789274" algn="l" defTabSz="1082650" rtl="0" eaLnBrk="1" latinLnBrk="0" hangingPunct="1">
        <a:defRPr kumimoji="1" sz="2131" kern="1200">
          <a:solidFill>
            <a:schemeClr val="tx1"/>
          </a:solidFill>
          <a:latin typeface="+mn-lt"/>
          <a:ea typeface="+mn-ea"/>
          <a:cs typeface="+mn-cs"/>
        </a:defRPr>
      </a:lvl8pPr>
      <a:lvl9pPr marL="4330598" algn="l" defTabSz="1082650" rtl="0" eaLnBrk="1" latinLnBrk="0" hangingPunct="1">
        <a:defRPr kumimoji="1" sz="21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図 42"/>
          <p:cNvPicPr>
            <a:picLocks noChangeAspect="1"/>
          </p:cNvPicPr>
          <p:nvPr/>
        </p:nvPicPr>
        <p:blipFill rotWithShape="1">
          <a:blip r:embed="rId3">
            <a:extLst>
              <a:ext uri="{28A0092B-C50C-407E-A947-70E740481C1C}">
                <a14:useLocalDpi xmlns:a14="http://schemas.microsoft.com/office/drawing/2010/main" val="0"/>
              </a:ext>
            </a:extLst>
          </a:blip>
          <a:srcRect l="6218"/>
          <a:stretch/>
        </p:blipFill>
        <p:spPr>
          <a:xfrm>
            <a:off x="6160790" y="2564244"/>
            <a:ext cx="4568363" cy="2740072"/>
          </a:xfrm>
          <a:prstGeom prst="rect">
            <a:avLst/>
          </a:prstGeom>
        </p:spPr>
      </p:pic>
      <p:sp>
        <p:nvSpPr>
          <p:cNvPr id="15" name="テキスト ボックス 14"/>
          <p:cNvSpPr txBox="1"/>
          <p:nvPr/>
        </p:nvSpPr>
        <p:spPr>
          <a:xfrm>
            <a:off x="6150964" y="5716001"/>
            <a:ext cx="3454309" cy="2266464"/>
          </a:xfrm>
          <a:prstGeom prst="rect">
            <a:avLst/>
          </a:prstGeom>
          <a:solidFill>
            <a:srgbClr val="00B050">
              <a:alpha val="69804"/>
            </a:srgbClr>
          </a:solidFill>
        </p:spPr>
        <p:txBody>
          <a:bodyPr vert="eaVert" wrap="square" rtlCol="0">
            <a:normAutofit/>
          </a:bodyPr>
          <a:lstStyle/>
          <a:p>
            <a:pPr>
              <a:lnSpc>
                <a:spcPct val="150000"/>
              </a:lnSpc>
            </a:pPr>
            <a:endParaRPr lang="en-US" altLang="ja-JP" sz="656" dirty="0">
              <a:solidFill>
                <a:schemeClr val="bg1"/>
              </a:solidFill>
              <a:latin typeface="小塚ゴシック Pro L" panose="020B0200000000000000" pitchFamily="34" charset="-128"/>
              <a:ea typeface="小塚ゴシック Pro L" panose="020B0200000000000000" pitchFamily="34" charset="-128"/>
            </a:endParaRPr>
          </a:p>
          <a:p>
            <a:pPr>
              <a:lnSpc>
                <a:spcPct val="150000"/>
              </a:lnSpc>
            </a:pPr>
            <a:endParaRPr lang="en-US" altLang="ja-JP" sz="656" dirty="0">
              <a:solidFill>
                <a:schemeClr val="bg1"/>
              </a:solidFill>
              <a:latin typeface="小塚ゴシック Pro L" panose="020B0200000000000000" pitchFamily="34" charset="-128"/>
              <a:ea typeface="小塚ゴシック Pro L" panose="020B0200000000000000" pitchFamily="34" charset="-128"/>
            </a:endParaRPr>
          </a:p>
        </p:txBody>
      </p:sp>
      <p:sp>
        <p:nvSpPr>
          <p:cNvPr id="17" name="テキスト ボックス 16"/>
          <p:cNvSpPr txBox="1"/>
          <p:nvPr/>
        </p:nvSpPr>
        <p:spPr>
          <a:xfrm>
            <a:off x="6611390" y="811261"/>
            <a:ext cx="3647152" cy="1502912"/>
          </a:xfrm>
          <a:prstGeom prst="rect">
            <a:avLst/>
          </a:prstGeom>
          <a:noFill/>
        </p:spPr>
        <p:txBody>
          <a:bodyPr vert="horz" wrap="none" rtlCol="0">
            <a:spAutoFit/>
          </a:bodyPr>
          <a:lstStyle/>
          <a:p>
            <a:pPr algn="ctr"/>
            <a:r>
              <a:rPr lang="ja-JP" altLang="en-US" sz="1800" dirty="0">
                <a:latin typeface="小塚ゴシック Pro H" panose="020B0800000000000000" pitchFamily="34" charset="-128"/>
                <a:ea typeface="小塚ゴシック Pro H" panose="020B0800000000000000" pitchFamily="34" charset="-128"/>
              </a:rPr>
              <a:t>株式会社</a:t>
            </a:r>
            <a:endParaRPr lang="en-US" altLang="ja-JP" sz="1800" dirty="0">
              <a:latin typeface="小塚ゴシック Pro H" panose="020B0800000000000000" pitchFamily="34" charset="-128"/>
              <a:ea typeface="小塚ゴシック Pro H" panose="020B0800000000000000" pitchFamily="34" charset="-128"/>
            </a:endParaRPr>
          </a:p>
          <a:p>
            <a:pPr algn="ctr"/>
            <a:r>
              <a:rPr lang="ja-JP" altLang="en-US" sz="5400" dirty="0" smtClean="0">
                <a:latin typeface="小塚ゴシック Pro H" panose="020B0800000000000000" pitchFamily="34" charset="-128"/>
                <a:ea typeface="小塚ゴシック Pro H" panose="020B0800000000000000" pitchFamily="34" charset="-128"/>
              </a:rPr>
              <a:t>川勝總本家</a:t>
            </a:r>
            <a:endParaRPr lang="en-US" altLang="ja-JP" sz="5400" dirty="0" smtClean="0">
              <a:latin typeface="小塚ゴシック Pro H" panose="020B0800000000000000" pitchFamily="34" charset="-128"/>
              <a:ea typeface="小塚ゴシック Pro H" panose="020B0800000000000000" pitchFamily="34" charset="-128"/>
            </a:endParaRPr>
          </a:p>
          <a:p>
            <a:pPr algn="ctr">
              <a:lnSpc>
                <a:spcPct val="150000"/>
              </a:lnSpc>
            </a:pPr>
            <a:r>
              <a:rPr lang="ja-JP" altLang="en-US" sz="1311" dirty="0">
                <a:latin typeface="小塚ゴシック Pro M" panose="020B0700000000000000" pitchFamily="34" charset="-128"/>
                <a:ea typeface="小塚ゴシック Pro M" panose="020B0700000000000000" pitchFamily="34" charset="-128"/>
              </a:rPr>
              <a:t>老舗が語る、漬物業界の未来</a:t>
            </a:r>
            <a:endParaRPr lang="ja-JP" altLang="en-US" sz="1530" dirty="0">
              <a:latin typeface="小塚ゴシック Pro M" panose="020B0700000000000000" pitchFamily="34" charset="-128"/>
              <a:ea typeface="小塚ゴシック Pro M" panose="020B0700000000000000" pitchFamily="34" charset="-128"/>
            </a:endParaRPr>
          </a:p>
        </p:txBody>
      </p:sp>
      <p:sp>
        <p:nvSpPr>
          <p:cNvPr id="18" name="テキスト ボックス 17"/>
          <p:cNvSpPr txBox="1"/>
          <p:nvPr/>
        </p:nvSpPr>
        <p:spPr>
          <a:xfrm>
            <a:off x="7247156" y="192115"/>
            <a:ext cx="2259918" cy="334707"/>
          </a:xfrm>
          <a:prstGeom prst="rect">
            <a:avLst/>
          </a:prstGeom>
          <a:noFill/>
        </p:spPr>
        <p:txBody>
          <a:bodyPr wrap="square" rtlCol="0">
            <a:spAutoFit/>
          </a:bodyPr>
          <a:lstStyle/>
          <a:p>
            <a:pPr algn="ctr">
              <a:lnSpc>
                <a:spcPct val="150000"/>
              </a:lnSpc>
            </a:pPr>
            <a:r>
              <a:rPr lang="ja-JP" altLang="en-US" sz="1050" dirty="0">
                <a:latin typeface="小塚ゴシック Pro H" panose="020B0800000000000000" pitchFamily="34" charset="-128"/>
                <a:ea typeface="小塚ゴシック Pro H" panose="020B0800000000000000" pitchFamily="34" charset="-128"/>
              </a:rPr>
              <a:t>「人間力</a:t>
            </a:r>
            <a:r>
              <a:rPr lang="ja-JP" altLang="en-US" sz="1050" dirty="0" smtClean="0">
                <a:latin typeface="小塚ゴシック Pro H" panose="020B0800000000000000" pitchFamily="34" charset="-128"/>
                <a:ea typeface="小塚ゴシック Pro H" panose="020B0800000000000000" pitchFamily="34" charset="-128"/>
              </a:rPr>
              <a:t>」養成講座</a:t>
            </a:r>
            <a:r>
              <a:rPr lang="ja-JP" altLang="en-US" sz="1050" dirty="0">
                <a:latin typeface="小塚ゴシック Pro H" panose="020B0800000000000000" pitchFamily="34" charset="-128"/>
                <a:ea typeface="小塚ゴシック Pro H" panose="020B0800000000000000" pitchFamily="34" charset="-128"/>
              </a:rPr>
              <a:t>　</a:t>
            </a:r>
            <a:r>
              <a:rPr lang="ja-JP" altLang="en-US" sz="1050" dirty="0" smtClean="0">
                <a:latin typeface="小塚ゴシック Pro H" panose="020B0800000000000000" pitchFamily="34" charset="-128"/>
                <a:ea typeface="小塚ゴシック Pro H" panose="020B0800000000000000" pitchFamily="34" charset="-128"/>
              </a:rPr>
              <a:t>８組　</a:t>
            </a:r>
            <a:r>
              <a:rPr lang="en-US" altLang="ja-JP" sz="1050" dirty="0" smtClean="0">
                <a:latin typeface="小塚ゴシック Pro H" panose="020B0800000000000000" pitchFamily="34" charset="-128"/>
                <a:ea typeface="小塚ゴシック Pro H" panose="020B0800000000000000" pitchFamily="34" charset="-128"/>
              </a:rPr>
              <a:t>A</a:t>
            </a:r>
            <a:r>
              <a:rPr lang="ja-JP" altLang="en-US" sz="1050" dirty="0" smtClean="0">
                <a:latin typeface="小塚ゴシック Pro H" panose="020B0800000000000000" pitchFamily="34" charset="-128"/>
                <a:ea typeface="小塚ゴシック Pro H" panose="020B0800000000000000" pitchFamily="34" charset="-128"/>
              </a:rPr>
              <a:t>班</a:t>
            </a:r>
            <a:endParaRPr lang="ja-JP" altLang="en-US" sz="1050" dirty="0">
              <a:latin typeface="小塚ゴシック Pro H" panose="020B0800000000000000" pitchFamily="34" charset="-128"/>
              <a:ea typeface="小塚ゴシック Pro H" panose="020B0800000000000000" pitchFamily="34" charset="-128"/>
            </a:endParaRPr>
          </a:p>
        </p:txBody>
      </p:sp>
      <p:cxnSp>
        <p:nvCxnSpPr>
          <p:cNvPr id="20" name="直線コネクタ 19"/>
          <p:cNvCxnSpPr/>
          <p:nvPr/>
        </p:nvCxnSpPr>
        <p:spPr>
          <a:xfrm flipV="1">
            <a:off x="6957637" y="91443"/>
            <a:ext cx="3042494" cy="1620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6150962" y="5964674"/>
            <a:ext cx="3454311" cy="1829798"/>
          </a:xfrm>
          <a:prstGeom prst="roundRect">
            <a:avLst>
              <a:gd name="adj" fmla="val 681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nSpc>
                <a:spcPct val="200000"/>
              </a:lnSpc>
            </a:pPr>
            <a:r>
              <a:rPr lang="en-US" altLang="ja-JP" sz="800" dirty="0">
                <a:latin typeface="小塚ゴシック Pro H" panose="020B0800000000000000" pitchFamily="34" charset="-128"/>
                <a:ea typeface="小塚ゴシック Pro H" panose="020B0800000000000000" pitchFamily="34" charset="-128"/>
              </a:rPr>
              <a:t>⚫︎</a:t>
            </a:r>
            <a:r>
              <a:rPr lang="ja-JP" altLang="en-US" sz="800" dirty="0" smtClean="0">
                <a:latin typeface="小塚ゴシック Pro H" panose="020B0800000000000000" pitchFamily="34" charset="-128"/>
                <a:ea typeface="小塚ゴシック Pro H" panose="020B0800000000000000" pitchFamily="34" charset="-128"/>
              </a:rPr>
              <a:t>所在地</a:t>
            </a:r>
            <a:r>
              <a:rPr lang="ja-JP" altLang="en-US" sz="800" dirty="0">
                <a:latin typeface="小塚ゴシック Pro H" panose="020B0800000000000000" pitchFamily="34" charset="-128"/>
                <a:ea typeface="小塚ゴシック Pro H" panose="020B0800000000000000" pitchFamily="34" charset="-128"/>
              </a:rPr>
              <a:t>　</a:t>
            </a:r>
            <a:r>
              <a:rPr lang="ja-JP" altLang="en-US" sz="800" dirty="0" smtClean="0">
                <a:latin typeface="小塚ゴシック Pro H" panose="020B0800000000000000" pitchFamily="34" charset="-128"/>
                <a:ea typeface="小塚ゴシック Pro H" panose="020B0800000000000000" pitchFamily="34" charset="-128"/>
              </a:rPr>
              <a:t>京都府</a:t>
            </a:r>
            <a:r>
              <a:rPr lang="ja-JP" altLang="en-US" sz="800" dirty="0">
                <a:latin typeface="小塚ゴシック Pro H" panose="020B0800000000000000" pitchFamily="34" charset="-128"/>
                <a:ea typeface="小塚ゴシック Pro H" panose="020B0800000000000000" pitchFamily="34" charset="-128"/>
              </a:rPr>
              <a:t>京都市下京区大宮通五条上る上五条町</a:t>
            </a:r>
            <a:r>
              <a:rPr lang="en-US" altLang="ja-JP" sz="800" dirty="0">
                <a:latin typeface="小塚ゴシック Pro H" panose="020B0800000000000000" pitchFamily="34" charset="-128"/>
                <a:ea typeface="小塚ゴシック Pro H" panose="020B0800000000000000" pitchFamily="34" charset="-128"/>
              </a:rPr>
              <a:t>394</a:t>
            </a:r>
          </a:p>
          <a:p>
            <a:pPr>
              <a:lnSpc>
                <a:spcPct val="200000"/>
              </a:lnSpc>
            </a:pPr>
            <a:r>
              <a:rPr lang="en-US" altLang="ja-JP" sz="800" dirty="0">
                <a:latin typeface="小塚ゴシック Pro H" panose="020B0800000000000000" pitchFamily="34" charset="-128"/>
                <a:ea typeface="小塚ゴシック Pro H" panose="020B0800000000000000" pitchFamily="34" charset="-128"/>
              </a:rPr>
              <a:t>⚫︎</a:t>
            </a:r>
            <a:r>
              <a:rPr lang="ja-JP" altLang="en-US" sz="800" dirty="0">
                <a:latin typeface="小塚ゴシック Pro H" panose="020B0800000000000000" pitchFamily="34" charset="-128"/>
                <a:ea typeface="小塚ゴシック Pro H" panose="020B0800000000000000" pitchFamily="34" charset="-128"/>
              </a:rPr>
              <a:t>創業</a:t>
            </a:r>
            <a:r>
              <a:rPr lang="ja-JP" altLang="en-US" sz="800" dirty="0" smtClean="0">
                <a:latin typeface="小塚ゴシック Pro H" panose="020B0800000000000000" pitchFamily="34" charset="-128"/>
                <a:ea typeface="小塚ゴシック Pro H" panose="020B0800000000000000" pitchFamily="34" charset="-128"/>
              </a:rPr>
              <a:t>年　</a:t>
            </a:r>
            <a:r>
              <a:rPr lang="en-US" altLang="ja-JP" sz="800" dirty="0" smtClean="0">
                <a:latin typeface="小塚ゴシック Pro H" panose="020B0800000000000000" pitchFamily="34" charset="-128"/>
                <a:ea typeface="小塚ゴシック Pro H" panose="020B0800000000000000" pitchFamily="34" charset="-128"/>
              </a:rPr>
              <a:t>1917</a:t>
            </a:r>
            <a:r>
              <a:rPr lang="ja-JP" altLang="en-US" sz="800" dirty="0">
                <a:latin typeface="小塚ゴシック Pro H" panose="020B0800000000000000" pitchFamily="34" charset="-128"/>
                <a:ea typeface="小塚ゴシック Pro H" panose="020B0800000000000000" pitchFamily="34" charset="-128"/>
              </a:rPr>
              <a:t>年</a:t>
            </a:r>
          </a:p>
          <a:p>
            <a:pPr>
              <a:lnSpc>
                <a:spcPct val="200000"/>
              </a:lnSpc>
            </a:pPr>
            <a:r>
              <a:rPr lang="ja-JP" altLang="en-US" sz="800" dirty="0" smtClean="0">
                <a:latin typeface="小塚ゴシック Pro H" panose="020B0800000000000000" pitchFamily="34" charset="-128"/>
                <a:ea typeface="小塚ゴシック Pro H" panose="020B0800000000000000" pitchFamily="34" charset="-128"/>
              </a:rPr>
              <a:t>⚫代表者　川勝</a:t>
            </a:r>
            <a:r>
              <a:rPr lang="ja-JP" altLang="en-US" sz="800" dirty="0">
                <a:latin typeface="小塚ゴシック Pro H" panose="020B0800000000000000" pitchFamily="34" charset="-128"/>
                <a:ea typeface="小塚ゴシック Pro H" panose="020B0800000000000000" pitchFamily="34" charset="-128"/>
              </a:rPr>
              <a:t>康行</a:t>
            </a:r>
          </a:p>
          <a:p>
            <a:pPr>
              <a:lnSpc>
                <a:spcPct val="200000"/>
              </a:lnSpc>
            </a:pPr>
            <a:r>
              <a:rPr lang="ja-JP" altLang="en-US" sz="800" dirty="0">
                <a:latin typeface="小塚ゴシック Pro H" panose="020B0800000000000000" pitchFamily="34" charset="-128"/>
                <a:ea typeface="小塚ゴシック Pro H" panose="020B0800000000000000" pitchFamily="34" charset="-128"/>
              </a:rPr>
              <a:t>⚫︎事業</a:t>
            </a:r>
            <a:r>
              <a:rPr lang="ja-JP" altLang="en-US" sz="800" dirty="0" smtClean="0">
                <a:latin typeface="小塚ゴシック Pro H" panose="020B0800000000000000" pitchFamily="34" charset="-128"/>
                <a:ea typeface="小塚ゴシック Pro H" panose="020B0800000000000000" pitchFamily="34" charset="-128"/>
              </a:rPr>
              <a:t>内容</a:t>
            </a:r>
            <a:r>
              <a:rPr lang="ja-JP" altLang="en-US" sz="800" dirty="0">
                <a:latin typeface="小塚ゴシック Pro H" panose="020B0800000000000000" pitchFamily="34" charset="-128"/>
                <a:ea typeface="小塚ゴシック Pro H" panose="020B0800000000000000" pitchFamily="34" charset="-128"/>
              </a:rPr>
              <a:t>　</a:t>
            </a:r>
            <a:r>
              <a:rPr lang="ja-JP" altLang="en-US" sz="800" dirty="0" smtClean="0">
                <a:latin typeface="小塚ゴシック Pro H" panose="020B0800000000000000" pitchFamily="34" charset="-128"/>
                <a:ea typeface="小塚ゴシック Pro H" panose="020B0800000000000000" pitchFamily="34" charset="-128"/>
              </a:rPr>
              <a:t>漬物</a:t>
            </a:r>
            <a:r>
              <a:rPr lang="ja-JP" altLang="en-US" sz="800" dirty="0">
                <a:latin typeface="小塚ゴシック Pro H" panose="020B0800000000000000" pitchFamily="34" charset="-128"/>
                <a:ea typeface="小塚ゴシック Pro H" panose="020B0800000000000000" pitchFamily="34" charset="-128"/>
              </a:rPr>
              <a:t>の製造、販売</a:t>
            </a:r>
          </a:p>
          <a:p>
            <a:pPr>
              <a:lnSpc>
                <a:spcPct val="200000"/>
              </a:lnSpc>
            </a:pPr>
            <a:r>
              <a:rPr lang="ja-JP" altLang="en-US" sz="800" dirty="0">
                <a:latin typeface="小塚ゴシック Pro H" panose="020B0800000000000000" pitchFamily="34" charset="-128"/>
                <a:ea typeface="小塚ゴシック Pro H" panose="020B0800000000000000" pitchFamily="34" charset="-128"/>
              </a:rPr>
              <a:t>⚫︎従業</a:t>
            </a:r>
            <a:r>
              <a:rPr lang="ja-JP" altLang="en-US" sz="800" dirty="0" smtClean="0">
                <a:latin typeface="小塚ゴシック Pro H" panose="020B0800000000000000" pitchFamily="34" charset="-128"/>
                <a:ea typeface="小塚ゴシック Pro H" panose="020B0800000000000000" pitchFamily="34" charset="-128"/>
              </a:rPr>
              <a:t>員数　</a:t>
            </a:r>
            <a:r>
              <a:rPr lang="en-US" altLang="ja-JP" sz="800" dirty="0" smtClean="0">
                <a:latin typeface="小塚ゴシック Pro H" panose="020B0800000000000000" pitchFamily="34" charset="-128"/>
                <a:ea typeface="小塚ゴシック Pro H" panose="020B0800000000000000" pitchFamily="34" charset="-128"/>
              </a:rPr>
              <a:t>150</a:t>
            </a:r>
            <a:r>
              <a:rPr lang="ja-JP" altLang="en-US" sz="800" dirty="0">
                <a:latin typeface="小塚ゴシック Pro H" panose="020B0800000000000000" pitchFamily="34" charset="-128"/>
                <a:ea typeface="小塚ゴシック Pro H" panose="020B0800000000000000" pitchFamily="34" charset="-128"/>
              </a:rPr>
              <a:t>人</a:t>
            </a:r>
          </a:p>
          <a:p>
            <a:pPr>
              <a:lnSpc>
                <a:spcPct val="200000"/>
              </a:lnSpc>
            </a:pPr>
            <a:r>
              <a:rPr lang="ja-JP" altLang="en-US" sz="800" dirty="0">
                <a:latin typeface="小塚ゴシック Pro H" panose="020B0800000000000000" pitchFamily="34" charset="-128"/>
                <a:ea typeface="小塚ゴシック Pro H" panose="020B0800000000000000" pitchFamily="34" charset="-128"/>
              </a:rPr>
              <a:t>⚫︎資本</a:t>
            </a:r>
            <a:r>
              <a:rPr lang="ja-JP" altLang="en-US" sz="800" dirty="0" smtClean="0">
                <a:latin typeface="小塚ゴシック Pro H" panose="020B0800000000000000" pitchFamily="34" charset="-128"/>
                <a:ea typeface="小塚ゴシック Pro H" panose="020B0800000000000000" pitchFamily="34" charset="-128"/>
              </a:rPr>
              <a:t>金　　</a:t>
            </a:r>
            <a:r>
              <a:rPr lang="en-US" altLang="ja-JP" sz="800" dirty="0" smtClean="0">
                <a:latin typeface="小塚ゴシック Pro H" panose="020B0800000000000000" pitchFamily="34" charset="-128"/>
                <a:ea typeface="小塚ゴシック Pro H" panose="020B0800000000000000" pitchFamily="34" charset="-128"/>
              </a:rPr>
              <a:t>1250</a:t>
            </a:r>
            <a:r>
              <a:rPr lang="ja-JP" altLang="en-US" sz="800" dirty="0">
                <a:latin typeface="小塚ゴシック Pro H" panose="020B0800000000000000" pitchFamily="34" charset="-128"/>
                <a:ea typeface="小塚ゴシック Pro H" panose="020B0800000000000000" pitchFamily="34" charset="-128"/>
              </a:rPr>
              <a:t>万円</a:t>
            </a:r>
            <a:endParaRPr lang="en-US" altLang="ja-JP" sz="800" dirty="0">
              <a:latin typeface="小塚ゴシック Pro H" panose="020B0800000000000000" pitchFamily="34" charset="-128"/>
              <a:ea typeface="小塚ゴシック Pro H" panose="020B0800000000000000" pitchFamily="34" charset="-128"/>
            </a:endParaRPr>
          </a:p>
        </p:txBody>
      </p:sp>
      <p:sp>
        <p:nvSpPr>
          <p:cNvPr id="33" name="正方形/長方形 32"/>
          <p:cNvSpPr/>
          <p:nvPr/>
        </p:nvSpPr>
        <p:spPr>
          <a:xfrm>
            <a:off x="-52779" y="172861"/>
            <a:ext cx="6213569" cy="20595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9939" tIns="49970" rIns="99939" bIns="49970" numCol="1" spcCol="0" rtlCol="0" fromWordArt="0" anchor="ctr" anchorCtr="0" forceAA="0" compatLnSpc="1">
            <a:prstTxWarp prst="textNoShape">
              <a:avLst/>
            </a:prstTxWarp>
            <a:noAutofit/>
          </a:bodyPr>
          <a:lstStyle/>
          <a:p>
            <a:pPr lvl="0">
              <a:lnSpc>
                <a:spcPct val="150000"/>
              </a:lnSpc>
            </a:pPr>
            <a:r>
              <a:rPr lang="ja-JP" altLang="en-US" sz="800" b="1" dirty="0" smtClean="0">
                <a:solidFill>
                  <a:schemeClr val="tx1"/>
                </a:solidFill>
                <a:latin typeface="小塚ゴシック Pro H" panose="020B0800000000000000" pitchFamily="34" charset="-128"/>
                <a:ea typeface="小塚ゴシック Pro H" panose="020B0800000000000000" pitchFamily="34" charset="-128"/>
              </a:rPr>
              <a:t>元々</a:t>
            </a:r>
            <a:r>
              <a:rPr lang="ja-JP" altLang="en-US" sz="800" b="1" dirty="0">
                <a:solidFill>
                  <a:schemeClr val="tx1"/>
                </a:solidFill>
                <a:latin typeface="小塚ゴシック Pro H" panose="020B0800000000000000" pitchFamily="34" charset="-128"/>
                <a:ea typeface="小塚ゴシック Pro H" panose="020B0800000000000000" pitchFamily="34" charset="-128"/>
              </a:rPr>
              <a:t>の</a:t>
            </a:r>
            <a:r>
              <a:rPr lang="ja-JP" altLang="en-US" sz="800" b="1" dirty="0" smtClean="0">
                <a:solidFill>
                  <a:schemeClr val="tx1"/>
                </a:solidFill>
                <a:latin typeface="小塚ゴシック Pro H" panose="020B0800000000000000" pitchFamily="34" charset="-128"/>
                <a:ea typeface="小塚ゴシック Pro H" panose="020B0800000000000000" pitchFamily="34" charset="-128"/>
              </a:rPr>
              <a:t>川勝總本家</a:t>
            </a:r>
            <a:r>
              <a:rPr lang="ja-JP" altLang="en-US" sz="800" b="1" dirty="0">
                <a:solidFill>
                  <a:schemeClr val="tx1"/>
                </a:solidFill>
                <a:latin typeface="小塚ゴシック Pro H" panose="020B0800000000000000" pitchFamily="34" charset="-128"/>
                <a:ea typeface="小塚ゴシック Pro H" panose="020B0800000000000000" pitchFamily="34" charset="-128"/>
              </a:rPr>
              <a:t>の姿</a:t>
            </a:r>
          </a:p>
          <a:p>
            <a:pPr lvl="0">
              <a:lnSpc>
                <a:spcPct val="150000"/>
              </a:lnSpc>
            </a:pP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本来、川勝總本家は一般の家では作ることが難しいぬ</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かど</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ころの代わり</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をするためのものであったと言われています。その</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ためその</a:t>
            </a:r>
            <a:r>
              <a:rPr lang="ja-JP" altLang="en-US" sz="800" dirty="0">
                <a:solidFill>
                  <a:schemeClr val="tx1"/>
                </a:solidFill>
                <a:latin typeface="小塚ゴシック Pro EL" panose="020B0200000000000000" pitchFamily="34" charset="-128"/>
                <a:ea typeface="小塚ゴシック Pro EL" panose="020B0200000000000000" pitchFamily="34" charset="-128"/>
              </a:rPr>
              <a:t>土地</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から集めた漬物を食べて</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もらうことがもともとの姿だと言われています。</a:t>
            </a:r>
          </a:p>
          <a:p>
            <a:pPr lvl="0">
              <a:lnSpc>
                <a:spcPct val="150000"/>
              </a:lnSpc>
            </a:pP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その後時代</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も少しずつ</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変わり、優れた</a:t>
            </a:r>
            <a:r>
              <a:rPr lang="ja-JP" altLang="en-US" sz="800" dirty="0">
                <a:solidFill>
                  <a:schemeClr val="tx1"/>
                </a:solidFill>
                <a:latin typeface="小塚ゴシック Pro EL" panose="020B0200000000000000" pitchFamily="34" charset="-128"/>
                <a:ea typeface="小塚ゴシック Pro EL" panose="020B0200000000000000" pitchFamily="34" charset="-128"/>
              </a:rPr>
              <a:t>保存術や加工する力があったためよその土地から入ってきた野菜や京都でとれた野菜等を加工して京漬物が生まれたと言われています。</a:t>
            </a:r>
          </a:p>
          <a:p>
            <a:pPr lvl="0">
              <a:lnSpc>
                <a:spcPct val="150000"/>
              </a:lnSpc>
            </a:pP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ja-JP" altLang="en-US" sz="800" b="1" dirty="0" smtClean="0">
                <a:solidFill>
                  <a:schemeClr val="tx1"/>
                </a:solidFill>
                <a:latin typeface="小塚ゴシック Pro H" panose="020B0800000000000000" pitchFamily="34" charset="-128"/>
                <a:ea typeface="小塚ゴシック Pro H" panose="020B0800000000000000" pitchFamily="34" charset="-128"/>
              </a:rPr>
              <a:t>川勝總本家</a:t>
            </a:r>
            <a:r>
              <a:rPr lang="ja-JP" altLang="en-US" sz="800" b="1" dirty="0">
                <a:solidFill>
                  <a:schemeClr val="tx1"/>
                </a:solidFill>
                <a:latin typeface="小塚ゴシック Pro H" panose="020B0800000000000000" pitchFamily="34" charset="-128"/>
                <a:ea typeface="小塚ゴシック Pro H" panose="020B0800000000000000" pitchFamily="34" charset="-128"/>
              </a:rPr>
              <a:t>が長く続けていくためのあり方</a:t>
            </a:r>
          </a:p>
          <a:p>
            <a:pPr lvl="0">
              <a:lnSpc>
                <a:spcPct val="150000"/>
              </a:lnSpc>
            </a:pP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川勝總本家</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では長く続けていく</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ため、そして多くの人</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に食べてもらうためのこだわりがあります。</a:t>
            </a:r>
            <a:r>
              <a:rPr lang="en-US" altLang="ja-JP" sz="800" dirty="0">
                <a:solidFill>
                  <a:schemeClr val="tx1"/>
                </a:solidFill>
                <a:latin typeface="小塚ゴシック Pro EL" panose="020B0200000000000000" pitchFamily="34" charset="-128"/>
                <a:ea typeface="小塚ゴシック Pro EL" panose="020B0200000000000000" pitchFamily="34" charset="-128"/>
              </a:rPr>
              <a:t>1</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つ目は季節感を大切にするということです</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。季節</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にこだわる</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ため</a:t>
            </a:r>
            <a:r>
              <a:rPr lang="ja-JP" altLang="en-US" sz="800" dirty="0">
                <a:solidFill>
                  <a:schemeClr val="tx1"/>
                </a:solidFill>
                <a:latin typeface="小塚ゴシック Pro EL" panose="020B0200000000000000" pitchFamily="34" charset="-128"/>
                <a:ea typeface="小塚ゴシック Pro EL" panose="020B0200000000000000" pitchFamily="34" charset="-128"/>
              </a:rPr>
              <a:t>野菜</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をシーズン毎に変えたり、季節</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によって野菜</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の</a:t>
            </a:r>
            <a:r>
              <a:rPr lang="ja-JP" altLang="en-US" sz="800" dirty="0">
                <a:solidFill>
                  <a:schemeClr val="tx1"/>
                </a:solidFill>
                <a:latin typeface="小塚ゴシック Pro EL" panose="020B0200000000000000" pitchFamily="34" charset="-128"/>
                <a:ea typeface="小塚ゴシック Pro EL" panose="020B0200000000000000" pitchFamily="34" charset="-128"/>
              </a:rPr>
              <a:t>漬</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け方を</a:t>
            </a:r>
            <a:r>
              <a:rPr lang="ja-JP" altLang="en-US" sz="800" dirty="0">
                <a:solidFill>
                  <a:schemeClr val="tx1"/>
                </a:solidFill>
                <a:latin typeface="小塚ゴシック Pro EL" panose="020B0200000000000000" pitchFamily="34" charset="-128"/>
                <a:ea typeface="小塚ゴシック Pro EL" panose="020B0200000000000000" pitchFamily="34" charset="-128"/>
              </a:rPr>
              <a:t>変えたりしています。</a:t>
            </a:r>
          </a:p>
          <a:p>
            <a:pPr lvl="0">
              <a:lnSpc>
                <a:spcPct val="150000"/>
              </a:lnSpc>
            </a:pPr>
            <a:r>
              <a:rPr lang="en-US" altLang="ja-JP" sz="800" dirty="0">
                <a:solidFill>
                  <a:schemeClr val="tx1"/>
                </a:solidFill>
                <a:latin typeface="小塚ゴシック Pro EL" panose="020B0200000000000000" pitchFamily="34" charset="-128"/>
                <a:ea typeface="小塚ゴシック Pro EL" panose="020B0200000000000000" pitchFamily="34" charset="-128"/>
              </a:rPr>
              <a:t>2</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つ目は人間の加減で</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作業をやろうという</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ことです。お客の目に入る始めと最後</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の</a:t>
            </a:r>
            <a:r>
              <a:rPr lang="ja-JP" altLang="en-US" sz="800" dirty="0">
                <a:solidFill>
                  <a:schemeClr val="tx1"/>
                </a:solidFill>
                <a:latin typeface="小塚ゴシック Pro EL" panose="020B0200000000000000" pitchFamily="34" charset="-128"/>
                <a:ea typeface="小塚ゴシック Pro EL" panose="020B0200000000000000" pitchFamily="34" charset="-128"/>
              </a:rPr>
              <a:t>工</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程は</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「アナログ」つまり</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手作業で行い</a:t>
            </a:r>
            <a:r>
              <a:rPr lang="ja-JP" altLang="en-US" sz="800" dirty="0">
                <a:solidFill>
                  <a:schemeClr val="tx1"/>
                </a:solidFill>
                <a:latin typeface="小塚ゴシック Pro EL" panose="020B0200000000000000" pitchFamily="34" charset="-128"/>
                <a:ea typeface="小塚ゴシック Pro EL" panose="020B0200000000000000" pitchFamily="34" charset="-128"/>
              </a:rPr>
              <a:t>、一方でその間は「デジタル</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」つまり機械</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で作業を行い今と昔を共存させています。</a:t>
            </a:r>
          </a:p>
          <a:p>
            <a:pPr lvl="0">
              <a:lnSpc>
                <a:spcPct val="150000"/>
              </a:lnSpc>
            </a:pP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ja-JP" altLang="en-US" sz="800" b="1" dirty="0" smtClean="0">
                <a:solidFill>
                  <a:schemeClr val="tx1"/>
                </a:solidFill>
                <a:latin typeface="小塚ゴシック Pro H" panose="020B0800000000000000" pitchFamily="34" charset="-128"/>
                <a:ea typeface="小塚ゴシック Pro H" panose="020B0800000000000000" pitchFamily="34" charset="-128"/>
              </a:rPr>
              <a:t>川勝總本家</a:t>
            </a:r>
            <a:r>
              <a:rPr lang="ja-JP" altLang="en-US" sz="800" b="1" dirty="0">
                <a:solidFill>
                  <a:schemeClr val="tx1"/>
                </a:solidFill>
                <a:latin typeface="小塚ゴシック Pro H" panose="020B0800000000000000" pitchFamily="34" charset="-128"/>
                <a:ea typeface="小塚ゴシック Pro H" panose="020B0800000000000000" pitchFamily="34" charset="-128"/>
              </a:rPr>
              <a:t>が常に心がけている事</a:t>
            </a:r>
          </a:p>
          <a:p>
            <a:pPr lvl="0">
              <a:lnSpc>
                <a:spcPct val="150000"/>
              </a:lnSpc>
            </a:pP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川勝總本家</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では心がけていることがあります</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。常に</a:t>
            </a:r>
            <a:r>
              <a:rPr lang="ja-JP" altLang="en-US" sz="800" dirty="0">
                <a:solidFill>
                  <a:schemeClr val="tx1"/>
                </a:solidFill>
                <a:latin typeface="小塚ゴシック Pro EL" panose="020B0200000000000000" pitchFamily="34" charset="-128"/>
                <a:ea typeface="小塚ゴシック Pro EL" panose="020B0200000000000000" pitchFamily="34" charset="-128"/>
              </a:rPr>
              <a:t>正直であること。人によって態度を変えないこと。そして</a:t>
            </a:r>
            <a:r>
              <a:rPr lang="en-US" altLang="ja-JP" sz="800" dirty="0">
                <a:solidFill>
                  <a:schemeClr val="tx1"/>
                </a:solidFill>
                <a:latin typeface="小塚ゴシック Pro EL" panose="020B0200000000000000" pitchFamily="34" charset="-128"/>
                <a:ea typeface="小塚ゴシック Pro EL" panose="020B0200000000000000" pitchFamily="34" charset="-128"/>
              </a:rPr>
              <a:t>1 +1</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を繰り返し行</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うという</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ことです。これらのことに気をつけて</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川勝總本家</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は日々精進されておられます</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a:t>
            </a: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p:txBody>
      </p:sp>
      <p:sp>
        <p:nvSpPr>
          <p:cNvPr id="35" name="角丸四角形 34"/>
          <p:cNvSpPr/>
          <p:nvPr/>
        </p:nvSpPr>
        <p:spPr>
          <a:xfrm>
            <a:off x="2428205" y="3884226"/>
            <a:ext cx="3466629" cy="2524410"/>
          </a:xfrm>
          <a:prstGeom prst="roundRect">
            <a:avLst>
              <a:gd name="adj" fmla="val 2804"/>
            </a:avLst>
          </a:prstGeom>
          <a:solidFill>
            <a:srgbClr val="4DC88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endParaRPr lang="ja-JP" altLang="en-US" sz="2222"/>
          </a:p>
        </p:txBody>
      </p:sp>
      <p:sp>
        <p:nvSpPr>
          <p:cNvPr id="36" name="角丸四角形 35"/>
          <p:cNvSpPr/>
          <p:nvPr/>
        </p:nvSpPr>
        <p:spPr>
          <a:xfrm>
            <a:off x="101198" y="2393607"/>
            <a:ext cx="2053601" cy="741479"/>
          </a:xfrm>
          <a:prstGeom prst="roundRect">
            <a:avLst>
              <a:gd name="adj" fmla="val 6817"/>
            </a:avLst>
          </a:prstGeom>
          <a:solidFill>
            <a:srgbClr val="FF7C80">
              <a:alpha val="9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r>
              <a:rPr lang="ja-JP" altLang="en-US" sz="1202" dirty="0">
                <a:solidFill>
                  <a:schemeClr val="bg1"/>
                </a:solidFill>
                <a:latin typeface="小塚ゴシック Pro H" panose="020B0800000000000000" pitchFamily="34" charset="-128"/>
                <a:ea typeface="小塚ゴシック Pro H" panose="020B0800000000000000" pitchFamily="34" charset="-128"/>
              </a:rPr>
              <a:t>高校生</a:t>
            </a:r>
            <a:r>
              <a:rPr lang="ja-JP" altLang="en-US" sz="1202" dirty="0" smtClean="0">
                <a:solidFill>
                  <a:schemeClr val="bg1"/>
                </a:solidFill>
                <a:latin typeface="小塚ゴシック Pro H" panose="020B0800000000000000" pitchFamily="34" charset="-128"/>
                <a:ea typeface="小塚ゴシック Pro H" panose="020B0800000000000000" pitchFamily="34" charset="-128"/>
              </a:rPr>
              <a:t>は</a:t>
            </a:r>
            <a:endParaRPr lang="en-US" altLang="ja-JP" sz="1202" dirty="0" smtClean="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202" dirty="0" smtClean="0">
                <a:solidFill>
                  <a:schemeClr val="bg1"/>
                </a:solidFill>
                <a:latin typeface="小塚ゴシック Pro H" panose="020B0800000000000000" pitchFamily="34" charset="-128"/>
                <a:ea typeface="小塚ゴシック Pro H" panose="020B0800000000000000" pitchFamily="34" charset="-128"/>
              </a:rPr>
              <a:t>ここが気</a:t>
            </a:r>
            <a:r>
              <a:rPr lang="ja-JP" altLang="en-US" sz="1202" dirty="0">
                <a:solidFill>
                  <a:schemeClr val="bg1"/>
                </a:solidFill>
                <a:latin typeface="小塚ゴシック Pro H" panose="020B0800000000000000" pitchFamily="34" charset="-128"/>
                <a:ea typeface="小塚ゴシック Pro H" panose="020B0800000000000000" pitchFamily="34" charset="-128"/>
              </a:rPr>
              <a:t>になる</a:t>
            </a:r>
            <a:r>
              <a:rPr lang="ja-JP" altLang="en-US" sz="1202" dirty="0" smtClean="0">
                <a:solidFill>
                  <a:schemeClr val="bg1"/>
                </a:solidFill>
                <a:latin typeface="小塚ゴシック Pro H" panose="020B0800000000000000" pitchFamily="34" charset="-128"/>
                <a:ea typeface="小塚ゴシック Pro H" panose="020B0800000000000000" pitchFamily="34" charset="-128"/>
              </a:rPr>
              <a:t>！</a:t>
            </a:r>
            <a:endParaRPr lang="en-US" altLang="ja-JP" sz="1202" dirty="0" smtClean="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202" dirty="0" smtClean="0">
                <a:solidFill>
                  <a:schemeClr val="bg1"/>
                </a:solidFill>
                <a:latin typeface="小塚ゴシック Pro H" panose="020B0800000000000000" pitchFamily="34" charset="-128"/>
                <a:ea typeface="小塚ゴシック Pro H" panose="020B0800000000000000" pitchFamily="34" charset="-128"/>
              </a:rPr>
              <a:t>インタビュー</a:t>
            </a:r>
            <a:endParaRPr lang="ja-JP" altLang="en-US" sz="1202" dirty="0">
              <a:solidFill>
                <a:schemeClr val="bg1"/>
              </a:solidFill>
              <a:latin typeface="小塚ゴシック Pro H" panose="020B0800000000000000" pitchFamily="34" charset="-128"/>
              <a:ea typeface="小塚ゴシック Pro H" panose="020B0800000000000000" pitchFamily="34" charset="-128"/>
            </a:endParaRPr>
          </a:p>
        </p:txBody>
      </p:sp>
      <p:sp>
        <p:nvSpPr>
          <p:cNvPr id="37" name="正方形/長方形 36"/>
          <p:cNvSpPr/>
          <p:nvPr/>
        </p:nvSpPr>
        <p:spPr>
          <a:xfrm>
            <a:off x="85591" y="3252088"/>
            <a:ext cx="2076658" cy="46155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lvl="0">
              <a:lnSpc>
                <a:spcPct val="150000"/>
              </a:lnSpc>
            </a:pPr>
            <a:r>
              <a:rPr lang="en-US" altLang="ja-JP" sz="800" b="1" dirty="0" smtClean="0">
                <a:solidFill>
                  <a:schemeClr val="tx1"/>
                </a:solidFill>
                <a:latin typeface="小塚ゴシック Pro H" panose="020B0800000000000000" pitchFamily="34" charset="-128"/>
                <a:ea typeface="小塚ゴシック Pro H" panose="020B0800000000000000" pitchFamily="34" charset="-128"/>
              </a:rPr>
              <a:t>Q</a:t>
            </a:r>
            <a:r>
              <a:rPr lang="en-US" altLang="ja-JP" sz="800" b="1" dirty="0">
                <a:solidFill>
                  <a:schemeClr val="tx1"/>
                </a:solidFill>
                <a:latin typeface="小塚ゴシック Pro H" panose="020B0800000000000000" pitchFamily="34" charset="-128"/>
                <a:ea typeface="小塚ゴシック Pro H" panose="020B0800000000000000" pitchFamily="34" charset="-128"/>
              </a:rPr>
              <a:t>.</a:t>
            </a:r>
            <a:r>
              <a:rPr lang="ja-JP" altLang="en-US" sz="800" b="1" dirty="0">
                <a:solidFill>
                  <a:schemeClr val="tx1"/>
                </a:solidFill>
                <a:latin typeface="小塚ゴシック Pro H" panose="020B0800000000000000" pitchFamily="34" charset="-128"/>
                <a:ea typeface="小塚ゴシック Pro H" panose="020B0800000000000000" pitchFamily="34" charset="-128"/>
              </a:rPr>
              <a:t>ライバル社に負けないためにされている事はなんですか？</a:t>
            </a:r>
          </a:p>
          <a:p>
            <a:pPr lvl="0">
              <a:lnSpc>
                <a:spcPct val="150000"/>
              </a:lnSpc>
            </a:pPr>
            <a:r>
              <a:rPr lang="en-US" altLang="ja-JP" sz="800" dirty="0">
                <a:solidFill>
                  <a:schemeClr val="tx1"/>
                </a:solidFill>
                <a:latin typeface="小塚ゴシック Pro EL" panose="020B0200000000000000" pitchFamily="34" charset="-128"/>
                <a:ea typeface="小塚ゴシック Pro EL" panose="020B0200000000000000" pitchFamily="34" charset="-128"/>
              </a:rPr>
              <a:t>A.</a:t>
            </a:r>
            <a:r>
              <a:rPr lang="ja-JP" altLang="en-US" sz="800" dirty="0">
                <a:solidFill>
                  <a:schemeClr val="tx1"/>
                </a:solidFill>
                <a:latin typeface="小塚ゴシック Pro EL" panose="020B0200000000000000" pitchFamily="34" charset="-128"/>
                <a:ea typeface="小塚ゴシック Pro EL" panose="020B0200000000000000" pitchFamily="34" charset="-128"/>
              </a:rPr>
              <a:t>味は他社に負けない。漬物に気持ちを込めて、大切に扱う</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。１００点を</a:t>
            </a:r>
            <a:r>
              <a:rPr lang="ja-JP" altLang="en-US" sz="800" dirty="0">
                <a:solidFill>
                  <a:schemeClr val="tx1"/>
                </a:solidFill>
                <a:latin typeface="小塚ゴシック Pro EL" panose="020B0200000000000000" pitchFamily="34" charset="-128"/>
                <a:ea typeface="小塚ゴシック Pro EL" panose="020B0200000000000000" pitchFamily="34" charset="-128"/>
              </a:rPr>
              <a:t>目指す。</a:t>
            </a:r>
          </a:p>
          <a:p>
            <a:pPr lvl="0">
              <a:lnSpc>
                <a:spcPct val="150000"/>
              </a:lnSpc>
            </a:pP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en-US" altLang="ja-JP" sz="800" b="1" dirty="0">
                <a:solidFill>
                  <a:schemeClr val="tx1"/>
                </a:solidFill>
                <a:latin typeface="小塚ゴシック Pro H" panose="020B0800000000000000" pitchFamily="34" charset="-128"/>
                <a:ea typeface="小塚ゴシック Pro H" panose="020B0800000000000000" pitchFamily="34" charset="-128"/>
              </a:rPr>
              <a:t>Q.</a:t>
            </a:r>
            <a:r>
              <a:rPr lang="ja-JP" altLang="en-US" sz="800" b="1" dirty="0">
                <a:solidFill>
                  <a:schemeClr val="tx1"/>
                </a:solidFill>
                <a:latin typeface="小塚ゴシック Pro H" panose="020B0800000000000000" pitchFamily="34" charset="-128"/>
                <a:ea typeface="小塚ゴシック Pro H" panose="020B0800000000000000" pitchFamily="34" charset="-128"/>
              </a:rPr>
              <a:t>長く愛される秘訣とはなんですか？</a:t>
            </a:r>
          </a:p>
          <a:p>
            <a:pPr lvl="0">
              <a:lnSpc>
                <a:spcPct val="150000"/>
              </a:lnSpc>
            </a:pPr>
            <a:r>
              <a:rPr lang="en-US" altLang="ja-JP" sz="800" dirty="0">
                <a:solidFill>
                  <a:schemeClr val="tx1"/>
                </a:solidFill>
                <a:latin typeface="小塚ゴシック Pro EL" panose="020B0200000000000000" pitchFamily="34" charset="-128"/>
                <a:ea typeface="小塚ゴシック Pro EL" panose="020B0200000000000000" pitchFamily="34" charset="-128"/>
              </a:rPr>
              <a:t>A.</a:t>
            </a:r>
            <a:r>
              <a:rPr lang="ja-JP" altLang="en-US" sz="800" dirty="0">
                <a:solidFill>
                  <a:schemeClr val="tx1"/>
                </a:solidFill>
                <a:latin typeface="小塚ゴシック Pro EL" panose="020B0200000000000000" pitchFamily="34" charset="-128"/>
                <a:ea typeface="小塚ゴシック Pro EL" panose="020B0200000000000000" pitchFamily="34" charset="-128"/>
              </a:rPr>
              <a:t>嘘をつかない。注意されたら原因を必ず見つける。衛生面に気をつける。例えば髪の毛が入らないようにする</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ためコロコロをしたり、１日３回</a:t>
            </a:r>
            <a:r>
              <a:rPr lang="ja-JP" altLang="en-US" sz="800" dirty="0">
                <a:solidFill>
                  <a:schemeClr val="tx1"/>
                </a:solidFill>
                <a:latin typeface="小塚ゴシック Pro EL" panose="020B0200000000000000" pitchFamily="34" charset="-128"/>
                <a:ea typeface="小塚ゴシック Pro EL" panose="020B0200000000000000" pitchFamily="34" charset="-128"/>
              </a:rPr>
              <a:t>髪の毛のチェックもする</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。部屋</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を仕切るカーテンには</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虫を呼びつけない</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などの工夫がある。</a:t>
            </a:r>
          </a:p>
          <a:p>
            <a:pPr lvl="0">
              <a:lnSpc>
                <a:spcPct val="150000"/>
              </a:lnSpc>
            </a:pP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en-US" altLang="ja-JP" sz="800" b="1" dirty="0">
                <a:solidFill>
                  <a:schemeClr val="tx1"/>
                </a:solidFill>
                <a:latin typeface="小塚ゴシック Pro H" panose="020B0800000000000000" pitchFamily="34" charset="-128"/>
                <a:ea typeface="小塚ゴシック Pro H" panose="020B0800000000000000" pitchFamily="34" charset="-128"/>
              </a:rPr>
              <a:t>Q.</a:t>
            </a:r>
            <a:r>
              <a:rPr lang="ja-JP" altLang="en-US" sz="800" b="1" dirty="0">
                <a:solidFill>
                  <a:schemeClr val="tx1"/>
                </a:solidFill>
                <a:latin typeface="小塚ゴシック Pro H" panose="020B0800000000000000" pitchFamily="34" charset="-128"/>
                <a:ea typeface="小塚ゴシック Pro H" panose="020B0800000000000000" pitchFamily="34" charset="-128"/>
              </a:rPr>
              <a:t>これからの戦略についてどのように考えられていますか？</a:t>
            </a:r>
          </a:p>
          <a:p>
            <a:pPr lvl="0">
              <a:lnSpc>
                <a:spcPct val="150000"/>
              </a:lnSpc>
            </a:pPr>
            <a:r>
              <a:rPr lang="en-US" altLang="ja-JP" sz="800" dirty="0" smtClean="0">
                <a:solidFill>
                  <a:schemeClr val="tx1"/>
                </a:solidFill>
                <a:latin typeface="小塚ゴシック Pro EL" panose="020B0200000000000000" pitchFamily="34" charset="-128"/>
                <a:ea typeface="小塚ゴシック Pro EL" panose="020B0200000000000000" pitchFamily="34" charset="-128"/>
              </a:rPr>
              <a:t>A.</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一発</a:t>
            </a:r>
            <a:r>
              <a:rPr lang="ja-JP" altLang="en-US" sz="800" dirty="0">
                <a:solidFill>
                  <a:schemeClr val="tx1"/>
                </a:solidFill>
                <a:latin typeface="小塚ゴシック Pro EL" panose="020B0200000000000000" pitchFamily="34" charset="-128"/>
                <a:ea typeface="小塚ゴシック Pro EL" panose="020B0200000000000000" pitchFamily="34" charset="-128"/>
              </a:rPr>
              <a:t>屋</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のようなことをしない。２００パーセント</a:t>
            </a:r>
            <a:r>
              <a:rPr lang="ja-JP" altLang="en-US" sz="800" dirty="0">
                <a:solidFill>
                  <a:schemeClr val="tx1"/>
                </a:solidFill>
                <a:latin typeface="小塚ゴシック Pro EL" panose="020B0200000000000000" pitchFamily="34" charset="-128"/>
                <a:ea typeface="小塚ゴシック Pro EL" panose="020B0200000000000000" pitchFamily="34" charset="-128"/>
              </a:rPr>
              <a:t>目指そうとするとしんどくなるから</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、１０</a:t>
            </a:r>
            <a:r>
              <a:rPr lang="ja-JP" altLang="en-US" sz="800" dirty="0">
                <a:solidFill>
                  <a:schemeClr val="tx1"/>
                </a:solidFill>
                <a:latin typeface="小塚ゴシック Pro EL" panose="020B0200000000000000" pitchFamily="34" charset="-128"/>
                <a:ea typeface="小塚ゴシック Pro EL" panose="020B0200000000000000" pitchFamily="34" charset="-128"/>
              </a:rPr>
              <a:t>３</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パーセント目</a:t>
            </a:r>
            <a:r>
              <a:rPr lang="ja-JP" altLang="en-US" sz="800" dirty="0">
                <a:solidFill>
                  <a:schemeClr val="tx1"/>
                </a:solidFill>
                <a:latin typeface="小塚ゴシック Pro EL" panose="020B0200000000000000" pitchFamily="34" charset="-128"/>
                <a:ea typeface="小塚ゴシック Pro EL" panose="020B0200000000000000" pitchFamily="34" charset="-128"/>
              </a:rPr>
              <a:t>指す。当たり前のことを普通にする。目標や夢を持って一生懸命にやる。</a:t>
            </a:r>
          </a:p>
          <a:p>
            <a:pPr lvl="0">
              <a:lnSpc>
                <a:spcPct val="150000"/>
              </a:lnSpc>
            </a:pP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en-US" altLang="ja-JP" sz="800" b="1" dirty="0">
                <a:solidFill>
                  <a:schemeClr val="tx1"/>
                </a:solidFill>
                <a:latin typeface="小塚ゴシック Pro H" panose="020B0800000000000000" pitchFamily="34" charset="-128"/>
                <a:ea typeface="小塚ゴシック Pro H" panose="020B0800000000000000" pitchFamily="34" charset="-128"/>
              </a:rPr>
              <a:t>Q.</a:t>
            </a:r>
            <a:r>
              <a:rPr lang="ja-JP" altLang="en-US" sz="800" b="1" dirty="0">
                <a:solidFill>
                  <a:schemeClr val="tx1"/>
                </a:solidFill>
                <a:latin typeface="小塚ゴシック Pro H" panose="020B0800000000000000" pitchFamily="34" charset="-128"/>
                <a:ea typeface="小塚ゴシック Pro H" panose="020B0800000000000000" pitchFamily="34" charset="-128"/>
              </a:rPr>
              <a:t>食料のこだわりとはなんですか？</a:t>
            </a:r>
          </a:p>
          <a:p>
            <a:pPr lvl="0">
              <a:lnSpc>
                <a:spcPct val="150000"/>
              </a:lnSpc>
            </a:pPr>
            <a:r>
              <a:rPr lang="en-US" altLang="ja-JP" sz="800" dirty="0">
                <a:solidFill>
                  <a:schemeClr val="tx1"/>
                </a:solidFill>
                <a:latin typeface="小塚ゴシック Pro EL" panose="020B0200000000000000" pitchFamily="34" charset="-128"/>
                <a:ea typeface="小塚ゴシック Pro EL" panose="020B0200000000000000" pitchFamily="34" charset="-128"/>
              </a:rPr>
              <a:t>A.</a:t>
            </a:r>
            <a:r>
              <a:rPr lang="ja-JP" altLang="en-US" sz="800" dirty="0">
                <a:solidFill>
                  <a:schemeClr val="tx1"/>
                </a:solidFill>
                <a:latin typeface="小塚ゴシック Pro EL" panose="020B0200000000000000" pitchFamily="34" charset="-128"/>
                <a:ea typeface="小塚ゴシック Pro EL" panose="020B0200000000000000" pitchFamily="34" charset="-128"/>
              </a:rPr>
              <a:t>季節の野菜を使う</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a:t>
            </a:r>
            <a:r>
              <a:rPr lang="ja-JP" altLang="en-US" sz="800" dirty="0">
                <a:solidFill>
                  <a:schemeClr val="tx1"/>
                </a:solidFill>
                <a:latin typeface="小塚ゴシック Pro EL" panose="020B0200000000000000" pitchFamily="34" charset="-128"/>
                <a:ea typeface="小塚ゴシック Pro EL" panose="020B0200000000000000" pitchFamily="34" charset="-128"/>
              </a:rPr>
              <a:t>１</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年中</a:t>
            </a:r>
            <a:r>
              <a:rPr lang="ja-JP" altLang="en-US" sz="800" dirty="0">
                <a:solidFill>
                  <a:schemeClr val="tx1"/>
                </a:solidFill>
                <a:latin typeface="小塚ゴシック Pro EL" panose="020B0200000000000000" pitchFamily="34" charset="-128"/>
                <a:ea typeface="小塚ゴシック Pro EL" panose="020B0200000000000000" pitchFamily="34" charset="-128"/>
              </a:rPr>
              <a:t>食べられるものも季節に</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よって</a:t>
            </a:r>
            <a:r>
              <a:rPr lang="ja-JP" altLang="en-US" sz="800" dirty="0">
                <a:solidFill>
                  <a:schemeClr val="tx1"/>
                </a:solidFill>
                <a:latin typeface="小塚ゴシック Pro EL" panose="020B0200000000000000" pitchFamily="34" charset="-128"/>
                <a:ea typeface="小塚ゴシック Pro EL" panose="020B0200000000000000" pitchFamily="34" charset="-128"/>
              </a:rPr>
              <a:t>漬</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け方</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を変える。</a:t>
            </a:r>
          </a:p>
        </p:txBody>
      </p:sp>
      <p:sp>
        <p:nvSpPr>
          <p:cNvPr id="19" name="テキスト ボックス 18"/>
          <p:cNvSpPr txBox="1"/>
          <p:nvPr/>
        </p:nvSpPr>
        <p:spPr>
          <a:xfrm>
            <a:off x="4341925" y="3563689"/>
            <a:ext cx="1849613" cy="215444"/>
          </a:xfrm>
          <a:prstGeom prst="rect">
            <a:avLst/>
          </a:prstGeom>
          <a:noFill/>
        </p:spPr>
        <p:txBody>
          <a:bodyPr wrap="square" rtlCol="0">
            <a:spAutoFit/>
          </a:bodyPr>
          <a:lstStyle/>
          <a:p>
            <a:r>
              <a:rPr lang="ja-JP" altLang="en-US" sz="800" dirty="0">
                <a:latin typeface="小塚ゴシック Pro EL" panose="020B0200000000000000" pitchFamily="34" charset="-128"/>
                <a:ea typeface="小塚ゴシック Pro EL" panose="020B0200000000000000" pitchFamily="34" charset="-128"/>
              </a:rPr>
              <a:t>お土産として渡すのにぴったり</a:t>
            </a:r>
            <a:endParaRPr lang="en-US" altLang="ja-JP" sz="800" dirty="0">
              <a:latin typeface="小塚ゴシック Pro EL" panose="020B0200000000000000" pitchFamily="34" charset="-128"/>
              <a:ea typeface="小塚ゴシック Pro EL" panose="020B0200000000000000" pitchFamily="34" charset="-128"/>
            </a:endParaRPr>
          </a:p>
        </p:txBody>
      </p:sp>
      <p:sp>
        <p:nvSpPr>
          <p:cNvPr id="21" name="テキスト ボックス 20"/>
          <p:cNvSpPr txBox="1"/>
          <p:nvPr/>
        </p:nvSpPr>
        <p:spPr>
          <a:xfrm>
            <a:off x="2572619" y="7625195"/>
            <a:ext cx="1600419" cy="338554"/>
          </a:xfrm>
          <a:prstGeom prst="rect">
            <a:avLst/>
          </a:prstGeom>
          <a:noFill/>
        </p:spPr>
        <p:txBody>
          <a:bodyPr wrap="square" rtlCol="0">
            <a:spAutoFit/>
          </a:bodyPr>
          <a:lstStyle/>
          <a:p>
            <a:r>
              <a:rPr lang="ja-JP" altLang="en-US" sz="800" dirty="0">
                <a:latin typeface="小塚ゴシック Pro EL" panose="020B0200000000000000" pitchFamily="34" charset="-128"/>
                <a:ea typeface="小塚ゴシック Pro EL" panose="020B0200000000000000" pitchFamily="34" charset="-128"/>
              </a:rPr>
              <a:t>お店の外見はこんな</a:t>
            </a:r>
            <a:r>
              <a:rPr lang="ja-JP" altLang="en-US" sz="800" dirty="0" smtClean="0">
                <a:latin typeface="小塚ゴシック Pro EL" panose="020B0200000000000000" pitchFamily="34" charset="-128"/>
                <a:ea typeface="小塚ゴシック Pro EL" panose="020B0200000000000000" pitchFamily="34" charset="-128"/>
              </a:rPr>
              <a:t>感じ</a:t>
            </a:r>
            <a:endParaRPr lang="en-US" altLang="ja-JP" sz="800" dirty="0" smtClean="0">
              <a:latin typeface="小塚ゴシック Pro EL" panose="020B0200000000000000" pitchFamily="34" charset="-128"/>
              <a:ea typeface="小塚ゴシック Pro EL" panose="020B0200000000000000" pitchFamily="34" charset="-128"/>
            </a:endParaRPr>
          </a:p>
          <a:p>
            <a:r>
              <a:rPr lang="ja-JP" altLang="en-US" sz="800" dirty="0" smtClean="0">
                <a:latin typeface="小塚ゴシック Pro EL" panose="020B0200000000000000" pitchFamily="34" charset="-128"/>
                <a:ea typeface="小塚ゴシック Pro EL" panose="020B0200000000000000" pitchFamily="34" charset="-128"/>
              </a:rPr>
              <a:t>和風</a:t>
            </a:r>
            <a:r>
              <a:rPr lang="ja-JP" altLang="en-US" sz="800" dirty="0">
                <a:latin typeface="小塚ゴシック Pro EL" panose="020B0200000000000000" pitchFamily="34" charset="-128"/>
                <a:ea typeface="小塚ゴシック Pro EL" panose="020B0200000000000000" pitchFamily="34" charset="-128"/>
              </a:rPr>
              <a:t>で綺麗です。</a:t>
            </a:r>
            <a:endParaRPr lang="en-US" altLang="ja-JP" sz="800" dirty="0">
              <a:latin typeface="小塚ゴシック Pro EL" panose="020B0200000000000000" pitchFamily="34" charset="-128"/>
              <a:ea typeface="小塚ゴシック Pro EL" panose="020B0200000000000000" pitchFamily="34" charset="-128"/>
            </a:endParaRPr>
          </a:p>
        </p:txBody>
      </p:sp>
      <p:sp>
        <p:nvSpPr>
          <p:cNvPr id="23" name="テキスト ボックス 22"/>
          <p:cNvSpPr txBox="1"/>
          <p:nvPr/>
        </p:nvSpPr>
        <p:spPr>
          <a:xfrm>
            <a:off x="4224575" y="7667598"/>
            <a:ext cx="1548678" cy="215444"/>
          </a:xfrm>
          <a:prstGeom prst="rect">
            <a:avLst/>
          </a:prstGeom>
          <a:noFill/>
        </p:spPr>
        <p:txBody>
          <a:bodyPr wrap="square" rtlCol="0">
            <a:spAutoFit/>
          </a:bodyPr>
          <a:lstStyle/>
          <a:p>
            <a:pPr algn="ctr"/>
            <a:r>
              <a:rPr lang="ja-JP" altLang="en-US" sz="800" dirty="0" smtClean="0">
                <a:latin typeface="小塚ゴシック Pro EL" panose="020B0200000000000000" pitchFamily="34" charset="-128"/>
                <a:ea typeface="小塚ゴシック Pro EL" panose="020B0200000000000000" pitchFamily="34" charset="-128"/>
              </a:rPr>
              <a:t>インタビュー風景</a:t>
            </a:r>
            <a:endParaRPr lang="en-US" altLang="ja-JP" sz="800" dirty="0">
              <a:latin typeface="小塚ゴシック Pro EL" panose="020B0200000000000000" pitchFamily="34" charset="-128"/>
              <a:ea typeface="小塚ゴシック Pro EL" panose="020B0200000000000000" pitchFamily="34" charset="-128"/>
            </a:endParaRPr>
          </a:p>
        </p:txBody>
      </p:sp>
      <p:sp>
        <p:nvSpPr>
          <p:cNvPr id="25" name="テキスト ボックス 24"/>
          <p:cNvSpPr txBox="1"/>
          <p:nvPr/>
        </p:nvSpPr>
        <p:spPr>
          <a:xfrm>
            <a:off x="2513262" y="3574599"/>
            <a:ext cx="1825397" cy="215444"/>
          </a:xfrm>
          <a:prstGeom prst="rect">
            <a:avLst/>
          </a:prstGeom>
          <a:noFill/>
        </p:spPr>
        <p:txBody>
          <a:bodyPr wrap="square" rtlCol="0">
            <a:spAutoFit/>
          </a:bodyPr>
          <a:lstStyle/>
          <a:p>
            <a:r>
              <a:rPr lang="ja-JP" altLang="en-US" sz="800" dirty="0">
                <a:latin typeface="小塚ゴシック Pro EL" panose="020B0200000000000000" pitchFamily="34" charset="-128"/>
                <a:ea typeface="小塚ゴシック Pro EL" panose="020B0200000000000000" pitchFamily="34" charset="-128"/>
              </a:rPr>
              <a:t>たくさんの種類のお漬物が！</a:t>
            </a:r>
            <a:endParaRPr lang="en-US" altLang="ja-JP" sz="800" dirty="0">
              <a:latin typeface="小塚ゴシック Pro EL" panose="020B0200000000000000" pitchFamily="34" charset="-128"/>
              <a:ea typeface="小塚ゴシック Pro EL" panose="020B0200000000000000" pitchFamily="34" charset="-128"/>
            </a:endParaRPr>
          </a:p>
        </p:txBody>
      </p:sp>
      <p:sp>
        <p:nvSpPr>
          <p:cNvPr id="50" name="テキスト ボックス 49"/>
          <p:cNvSpPr txBox="1"/>
          <p:nvPr/>
        </p:nvSpPr>
        <p:spPr>
          <a:xfrm>
            <a:off x="2513262" y="3969185"/>
            <a:ext cx="3323658" cy="2354491"/>
          </a:xfrm>
          <a:prstGeom prst="rect">
            <a:avLst/>
          </a:prstGeom>
          <a:noFill/>
        </p:spPr>
        <p:txBody>
          <a:bodyPr wrap="square" rtlCol="0">
            <a:spAutoFit/>
          </a:bodyPr>
          <a:lstStyle/>
          <a:p>
            <a:pPr>
              <a:lnSpc>
                <a:spcPct val="150000"/>
              </a:lnSpc>
            </a:pPr>
            <a:r>
              <a:rPr lang="ja-JP" altLang="en-US" sz="1000" dirty="0" smtClean="0">
                <a:latin typeface="小塚ゴシック Pro H" panose="020B0800000000000000" pitchFamily="34" charset="-128"/>
                <a:ea typeface="小塚ゴシック Pro H" panose="020B0800000000000000" pitchFamily="34" charset="-128"/>
              </a:rPr>
              <a:t>川勝總本家の意識がけ</a:t>
            </a:r>
            <a:endParaRPr lang="en-US" altLang="ja-JP" sz="1000" dirty="0" smtClean="0">
              <a:latin typeface="小塚ゴシック Pro H" panose="020B0800000000000000" pitchFamily="34" charset="-128"/>
              <a:ea typeface="小塚ゴシック Pro H" panose="020B0800000000000000" pitchFamily="34" charset="-128"/>
            </a:endParaRPr>
          </a:p>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デジタル</a:t>
            </a:r>
            <a:r>
              <a:rPr lang="ja-JP" altLang="en-US" sz="800" dirty="0">
                <a:latin typeface="小塚ゴシック Pro EL" panose="020B0200000000000000" pitchFamily="34" charset="-128"/>
                <a:ea typeface="小塚ゴシック Pro EL" panose="020B0200000000000000" pitchFamily="34" charset="-128"/>
              </a:rPr>
              <a:t>とアナログについてお話し</a:t>
            </a:r>
            <a:r>
              <a:rPr lang="ja-JP" altLang="en-US" sz="800" dirty="0" smtClean="0">
                <a:latin typeface="小塚ゴシック Pro EL" panose="020B0200000000000000" pitchFamily="34" charset="-128"/>
                <a:ea typeface="小塚ゴシック Pro EL" panose="020B0200000000000000" pitchFamily="34" charset="-128"/>
              </a:rPr>
              <a:t>されて、デジタル</a:t>
            </a:r>
            <a:r>
              <a:rPr lang="ja-JP" altLang="en-US" sz="800" dirty="0">
                <a:latin typeface="小塚ゴシック Pro EL" panose="020B0200000000000000" pitchFamily="34" charset="-128"/>
                <a:ea typeface="小塚ゴシック Pro EL" panose="020B0200000000000000" pitchFamily="34" charset="-128"/>
              </a:rPr>
              <a:t>では梱包や出荷の際に機械で</a:t>
            </a:r>
            <a:r>
              <a:rPr lang="ja-JP" altLang="en-US" sz="800" dirty="0" smtClean="0">
                <a:latin typeface="小塚ゴシック Pro EL" panose="020B0200000000000000" pitchFamily="34" charset="-128"/>
                <a:ea typeface="小塚ゴシック Pro EL" panose="020B0200000000000000" pitchFamily="34" charset="-128"/>
              </a:rPr>
              <a:t>行い、アナログ</a:t>
            </a:r>
            <a:r>
              <a:rPr lang="ja-JP" altLang="en-US" sz="800" dirty="0">
                <a:latin typeface="小塚ゴシック Pro EL" panose="020B0200000000000000" pitchFamily="34" charset="-128"/>
                <a:ea typeface="小塚ゴシック Pro EL" panose="020B0200000000000000" pitchFamily="34" charset="-128"/>
              </a:rPr>
              <a:t>はお客様に売るときには手渡ししたり接客をしたりしてお客様への愛情が込められている。お客様に愛されるために</a:t>
            </a:r>
            <a:r>
              <a:rPr lang="ja-JP" altLang="en-US" sz="800" dirty="0" smtClean="0">
                <a:latin typeface="小塚ゴシック Pro EL" panose="020B0200000000000000" pitchFamily="34" charset="-128"/>
                <a:ea typeface="小塚ゴシック Pro EL" panose="020B0200000000000000" pitchFamily="34" charset="-128"/>
              </a:rPr>
              <a:t>は、僕</a:t>
            </a:r>
            <a:r>
              <a:rPr lang="ja-JP" altLang="en-US" sz="800" dirty="0">
                <a:latin typeface="小塚ゴシック Pro EL" panose="020B0200000000000000" pitchFamily="34" charset="-128"/>
                <a:ea typeface="小塚ゴシック Pro EL" panose="020B0200000000000000" pitchFamily="34" charset="-128"/>
              </a:rPr>
              <a:t>が思っていた</a:t>
            </a:r>
            <a:r>
              <a:rPr lang="ja-JP" altLang="en-US" sz="800" dirty="0" smtClean="0">
                <a:latin typeface="小塚ゴシック Pro EL" panose="020B0200000000000000" pitchFamily="34" charset="-128"/>
                <a:ea typeface="小塚ゴシック Pro EL" panose="020B0200000000000000" pitchFamily="34" charset="-128"/>
              </a:rPr>
              <a:t>通り、対応</a:t>
            </a:r>
            <a:r>
              <a:rPr lang="ja-JP" altLang="en-US" sz="800" dirty="0">
                <a:latin typeface="小塚ゴシック Pro EL" panose="020B0200000000000000" pitchFamily="34" charset="-128"/>
                <a:ea typeface="小塚ゴシック Pro EL" panose="020B0200000000000000" pitchFamily="34" charset="-128"/>
              </a:rPr>
              <a:t>には特別なことをしているのだなと思った。</a:t>
            </a:r>
          </a:p>
          <a:p>
            <a:pPr>
              <a:lnSpc>
                <a:spcPct val="150000"/>
              </a:lnSpc>
            </a:pPr>
            <a:endParaRPr lang="ja-JP" altLang="en-US" sz="800" dirty="0">
              <a:latin typeface="小塚ゴシック Pro EL" panose="020B0200000000000000" pitchFamily="34" charset="-128"/>
              <a:ea typeface="小塚ゴシック Pro EL" panose="020B0200000000000000" pitchFamily="34" charset="-128"/>
            </a:endParaRPr>
          </a:p>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企業</a:t>
            </a:r>
            <a:r>
              <a:rPr lang="ja-JP" altLang="en-US" sz="800" dirty="0">
                <a:latin typeface="小塚ゴシック Pro EL" panose="020B0200000000000000" pitchFamily="34" charset="-128"/>
                <a:ea typeface="小塚ゴシック Pro EL" panose="020B0200000000000000" pitchFamily="34" charset="-128"/>
              </a:rPr>
              <a:t>理念の「愛と汗」</a:t>
            </a:r>
            <a:r>
              <a:rPr lang="ja-JP" altLang="en-US" sz="800" dirty="0" smtClean="0">
                <a:latin typeface="小塚ゴシック Pro EL" panose="020B0200000000000000" pitchFamily="34" charset="-128"/>
                <a:ea typeface="小塚ゴシック Pro EL" panose="020B0200000000000000" pitchFamily="34" charset="-128"/>
              </a:rPr>
              <a:t>は川勝延一郎さんが</a:t>
            </a:r>
            <a:r>
              <a:rPr lang="ja-JP" altLang="en-US" sz="800" dirty="0">
                <a:latin typeface="小塚ゴシック Pro EL" panose="020B0200000000000000" pitchFamily="34" charset="-128"/>
                <a:ea typeface="小塚ゴシック Pro EL" panose="020B0200000000000000" pitchFamily="34" charset="-128"/>
              </a:rPr>
              <a:t>かけたもので「汗</a:t>
            </a:r>
            <a:r>
              <a:rPr lang="ja-JP" altLang="en-US" sz="800" dirty="0" smtClean="0">
                <a:latin typeface="小塚ゴシック Pro EL" panose="020B0200000000000000" pitchFamily="34" charset="-128"/>
                <a:ea typeface="小塚ゴシック Pro EL" panose="020B0200000000000000" pitchFamily="34" charset="-128"/>
              </a:rPr>
              <a:t>」はものづくり</a:t>
            </a:r>
            <a:r>
              <a:rPr lang="ja-JP" altLang="en-US" sz="800" dirty="0">
                <a:latin typeface="小塚ゴシック Pro EL" panose="020B0200000000000000" pitchFamily="34" charset="-128"/>
                <a:ea typeface="小塚ゴシック Pro EL" panose="020B0200000000000000" pitchFamily="34" charset="-128"/>
              </a:rPr>
              <a:t>と言う意味</a:t>
            </a:r>
            <a:r>
              <a:rPr lang="ja-JP" altLang="en-US" sz="800" dirty="0" smtClean="0">
                <a:latin typeface="小塚ゴシック Pro EL" panose="020B0200000000000000" pitchFamily="34" charset="-128"/>
                <a:ea typeface="小塚ゴシック Pro EL" panose="020B0200000000000000" pitchFamily="34" charset="-128"/>
              </a:rPr>
              <a:t>で、手間</a:t>
            </a:r>
            <a:r>
              <a:rPr lang="ja-JP" altLang="en-US" sz="800" dirty="0">
                <a:latin typeface="小塚ゴシック Pro EL" panose="020B0200000000000000" pitchFamily="34" charset="-128"/>
                <a:ea typeface="小塚ゴシック Pro EL" panose="020B0200000000000000" pitchFamily="34" charset="-128"/>
              </a:rPr>
              <a:t>ひまかけて作るものだから「汗」</a:t>
            </a:r>
            <a:r>
              <a:rPr lang="ja-JP" altLang="en-US" sz="800" dirty="0" smtClean="0">
                <a:latin typeface="小塚ゴシック Pro EL" panose="020B0200000000000000" pitchFamily="34" charset="-128"/>
                <a:ea typeface="小塚ゴシック Pro EL" panose="020B0200000000000000" pitchFamily="34" charset="-128"/>
              </a:rPr>
              <a:t>。そのように例えた</a:t>
            </a:r>
            <a:r>
              <a:rPr lang="ja-JP" altLang="en-US" sz="800" dirty="0">
                <a:latin typeface="小塚ゴシック Pro EL" panose="020B0200000000000000" pitchFamily="34" charset="-128"/>
                <a:ea typeface="小塚ゴシック Pro EL" panose="020B0200000000000000" pitchFamily="34" charset="-128"/>
              </a:rPr>
              <a:t>のはすごく</a:t>
            </a:r>
            <a:r>
              <a:rPr lang="ja-JP" altLang="en-US" sz="800" dirty="0" smtClean="0">
                <a:latin typeface="小塚ゴシック Pro EL" panose="020B0200000000000000" pitchFamily="34" charset="-128"/>
                <a:ea typeface="小塚ゴシック Pro EL" panose="020B0200000000000000" pitchFamily="34" charset="-128"/>
              </a:rPr>
              <a:t>いい意味で</a:t>
            </a:r>
            <a:r>
              <a:rPr lang="ja-JP" altLang="en-US" sz="800" dirty="0">
                <a:latin typeface="小塚ゴシック Pro EL" panose="020B0200000000000000" pitchFamily="34" charset="-128"/>
                <a:ea typeface="小塚ゴシック Pro EL" panose="020B0200000000000000" pitchFamily="34" charset="-128"/>
              </a:rPr>
              <a:t>作られているなと</a:t>
            </a:r>
            <a:r>
              <a:rPr lang="ja-JP" altLang="en-US" sz="800" dirty="0" smtClean="0">
                <a:latin typeface="小塚ゴシック Pro EL" panose="020B0200000000000000" pitchFamily="34" charset="-128"/>
                <a:ea typeface="小塚ゴシック Pro EL" panose="020B0200000000000000" pitchFamily="34" charset="-128"/>
              </a:rPr>
              <a:t>思いまし</a:t>
            </a:r>
            <a:r>
              <a:rPr lang="ja-JP" altLang="en-US" sz="800" dirty="0">
                <a:latin typeface="小塚ゴシック Pro EL" panose="020B0200000000000000" pitchFamily="34" charset="-128"/>
                <a:ea typeface="小塚ゴシック Pro EL" panose="020B0200000000000000" pitchFamily="34" charset="-128"/>
              </a:rPr>
              <a:t>た</a:t>
            </a:r>
            <a:r>
              <a:rPr lang="ja-JP" altLang="en-US" sz="800" dirty="0" smtClean="0">
                <a:latin typeface="小塚ゴシック Pro EL" panose="020B0200000000000000" pitchFamily="34" charset="-128"/>
                <a:ea typeface="小塚ゴシック Pro EL" panose="020B0200000000000000" pitchFamily="34" charset="-128"/>
              </a:rPr>
              <a:t>。</a:t>
            </a:r>
            <a:r>
              <a:rPr lang="ja-JP" altLang="en-US" sz="800" dirty="0">
                <a:latin typeface="小塚ゴシック Pro EL" panose="020B0200000000000000" pitchFamily="34" charset="-128"/>
                <a:ea typeface="小塚ゴシック Pro EL" panose="020B0200000000000000" pitchFamily="34" charset="-128"/>
              </a:rPr>
              <a:t>「愛」は人づくり</a:t>
            </a:r>
            <a:r>
              <a:rPr lang="ja-JP" altLang="en-US" sz="800" dirty="0" smtClean="0">
                <a:latin typeface="小塚ゴシック Pro EL" panose="020B0200000000000000" pitchFamily="34" charset="-128"/>
                <a:ea typeface="小塚ゴシック Pro EL" panose="020B0200000000000000" pitchFamily="34" charset="-128"/>
              </a:rPr>
              <a:t>という</a:t>
            </a:r>
            <a:r>
              <a:rPr lang="ja-JP" altLang="en-US" sz="800" dirty="0">
                <a:latin typeface="小塚ゴシック Pro EL" panose="020B0200000000000000" pitchFamily="34" charset="-128"/>
                <a:ea typeface="小塚ゴシック Pro EL" panose="020B0200000000000000" pitchFamily="34" charset="-128"/>
              </a:rPr>
              <a:t>意味で人と人との関係、そしてお客様に対しての親切を大切にしているそうです。</a:t>
            </a:r>
          </a:p>
        </p:txBody>
      </p:sp>
      <p:sp>
        <p:nvSpPr>
          <p:cNvPr id="24" name="角丸四角形 23"/>
          <p:cNvSpPr/>
          <p:nvPr/>
        </p:nvSpPr>
        <p:spPr>
          <a:xfrm rot="21307881">
            <a:off x="6230336" y="5180500"/>
            <a:ext cx="1597218" cy="771215"/>
          </a:xfrm>
          <a:prstGeom prst="roundRect">
            <a:avLst>
              <a:gd name="adj" fmla="val 6817"/>
            </a:avLst>
          </a:prstGeom>
          <a:solidFill>
            <a:srgbClr val="FFC000">
              <a:alpha val="9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r>
              <a:rPr lang="ja-JP" altLang="en-US" sz="1311" dirty="0" smtClean="0">
                <a:solidFill>
                  <a:schemeClr val="bg1"/>
                </a:solidFill>
                <a:latin typeface="小塚ゴシック Pro H" panose="020B0800000000000000" pitchFamily="34" charset="-128"/>
                <a:ea typeface="小塚ゴシック Pro H" panose="020B0800000000000000" pitchFamily="34" charset="-128"/>
              </a:rPr>
              <a:t>株式会社</a:t>
            </a:r>
            <a:endParaRPr lang="en-US" altLang="ja-JP" sz="1311" dirty="0" smtClean="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311" dirty="0" smtClean="0">
                <a:solidFill>
                  <a:schemeClr val="bg1"/>
                </a:solidFill>
                <a:latin typeface="小塚ゴシック Pro H" panose="020B0800000000000000" pitchFamily="34" charset="-128"/>
                <a:ea typeface="小塚ゴシック Pro H" panose="020B0800000000000000" pitchFamily="34" charset="-128"/>
              </a:rPr>
              <a:t>川勝總本家</a:t>
            </a:r>
            <a:endParaRPr lang="en-US" altLang="ja-JP" sz="1311" dirty="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311" dirty="0">
                <a:solidFill>
                  <a:schemeClr val="bg1"/>
                </a:solidFill>
                <a:latin typeface="小塚ゴシック Pro H" panose="020B0800000000000000" pitchFamily="34" charset="-128"/>
                <a:ea typeface="小塚ゴシック Pro H" panose="020B0800000000000000" pitchFamily="34" charset="-128"/>
              </a:rPr>
              <a:t>の基本情報</a:t>
            </a:r>
          </a:p>
        </p:txBody>
      </p:sp>
      <p:cxnSp>
        <p:nvCxnSpPr>
          <p:cNvPr id="42" name="直線コネクタ 41"/>
          <p:cNvCxnSpPr/>
          <p:nvPr/>
        </p:nvCxnSpPr>
        <p:spPr>
          <a:xfrm flipV="1">
            <a:off x="6957637" y="611285"/>
            <a:ext cx="3042494" cy="1620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pic>
        <p:nvPicPr>
          <p:cNvPr id="44" name="図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99565" y="6652250"/>
            <a:ext cx="1595268" cy="897338"/>
          </a:xfrm>
          <a:prstGeom prst="rect">
            <a:avLst/>
          </a:prstGeom>
        </p:spPr>
      </p:pic>
      <p:pic>
        <p:nvPicPr>
          <p:cNvPr id="45" name="図 4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8204" y="6653492"/>
            <a:ext cx="1606311" cy="903550"/>
          </a:xfrm>
          <a:prstGeom prst="rect">
            <a:avLst/>
          </a:prstGeom>
        </p:spPr>
      </p:pic>
      <p:pic>
        <p:nvPicPr>
          <p:cNvPr id="46" name="図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41925" y="2595995"/>
            <a:ext cx="1552909" cy="873512"/>
          </a:xfrm>
          <a:prstGeom prst="rect">
            <a:avLst/>
          </a:prstGeom>
        </p:spPr>
      </p:pic>
      <p:pic>
        <p:nvPicPr>
          <p:cNvPr id="47" name="図 4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62209" y="2595995"/>
            <a:ext cx="1572306" cy="884422"/>
          </a:xfrm>
          <a:prstGeom prst="rect">
            <a:avLst/>
          </a:prstGeom>
        </p:spPr>
      </p:pic>
      <p:sp>
        <p:nvSpPr>
          <p:cNvPr id="27" name="テキスト ボックス 26"/>
          <p:cNvSpPr txBox="1"/>
          <p:nvPr/>
        </p:nvSpPr>
        <p:spPr>
          <a:xfrm>
            <a:off x="9026303" y="1859311"/>
            <a:ext cx="642470" cy="215444"/>
          </a:xfrm>
          <a:prstGeom prst="rect">
            <a:avLst/>
          </a:prstGeom>
          <a:noFill/>
        </p:spPr>
        <p:txBody>
          <a:bodyPr wrap="square" rtlCol="0">
            <a:spAutoFit/>
          </a:bodyPr>
          <a:lstStyle/>
          <a:p>
            <a:pPr algn="ctr"/>
            <a:r>
              <a:rPr lang="ja-JP" altLang="en-US" sz="800" dirty="0" smtClean="0">
                <a:latin typeface="小塚ゴシック Pro EL" panose="020B0200000000000000" pitchFamily="34" charset="-128"/>
                <a:ea typeface="小塚ゴシック Pro EL" panose="020B0200000000000000" pitchFamily="34" charset="-128"/>
              </a:rPr>
              <a:t>さき</a:t>
            </a:r>
            <a:endParaRPr lang="en-US" altLang="ja-JP" sz="800" dirty="0">
              <a:latin typeface="小塚ゴシック Pro EL" panose="020B0200000000000000" pitchFamily="34" charset="-128"/>
              <a:ea typeface="小塚ゴシック Pro EL" panose="020B0200000000000000" pitchFamily="34" charset="-128"/>
            </a:endParaRPr>
          </a:p>
        </p:txBody>
      </p:sp>
    </p:spTree>
    <p:extLst>
      <p:ext uri="{BB962C8B-B14F-4D97-AF65-F5344CB8AC3E}">
        <p14:creationId xmlns:p14="http://schemas.microsoft.com/office/powerpoint/2010/main" val="4138884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6278158" y="5660429"/>
            <a:ext cx="3327115" cy="2266464"/>
          </a:xfrm>
          <a:prstGeom prst="rect">
            <a:avLst/>
          </a:prstGeom>
          <a:solidFill>
            <a:srgbClr val="7030A0">
              <a:alpha val="69804"/>
            </a:srgbClr>
          </a:solidFill>
        </p:spPr>
        <p:txBody>
          <a:bodyPr vert="eaVert" wrap="square" rtlCol="0">
            <a:normAutofit/>
          </a:bodyPr>
          <a:lstStyle/>
          <a:p>
            <a:pPr>
              <a:lnSpc>
                <a:spcPct val="150000"/>
              </a:lnSpc>
            </a:pPr>
            <a:endParaRPr lang="en-US" altLang="ja-JP" sz="656" dirty="0">
              <a:solidFill>
                <a:schemeClr val="bg1"/>
              </a:solidFill>
              <a:latin typeface="小塚ゴシック Pro L" panose="020B0200000000000000" pitchFamily="34" charset="-128"/>
              <a:ea typeface="小塚ゴシック Pro L" panose="020B0200000000000000" pitchFamily="34" charset="-128"/>
            </a:endParaRPr>
          </a:p>
          <a:p>
            <a:pPr>
              <a:lnSpc>
                <a:spcPct val="150000"/>
              </a:lnSpc>
            </a:pPr>
            <a:endParaRPr lang="en-US" altLang="ja-JP" sz="656" dirty="0">
              <a:solidFill>
                <a:schemeClr val="bg1"/>
              </a:solidFill>
              <a:latin typeface="小塚ゴシック Pro L" panose="020B0200000000000000" pitchFamily="34" charset="-128"/>
              <a:ea typeface="小塚ゴシック Pro L" panose="020B0200000000000000" pitchFamily="34" charset="-128"/>
            </a:endParaRPr>
          </a:p>
        </p:txBody>
      </p:sp>
      <p:sp>
        <p:nvSpPr>
          <p:cNvPr id="17" name="テキスト ボックス 16"/>
          <p:cNvSpPr txBox="1"/>
          <p:nvPr/>
        </p:nvSpPr>
        <p:spPr>
          <a:xfrm>
            <a:off x="6611390" y="756369"/>
            <a:ext cx="3647152" cy="1435778"/>
          </a:xfrm>
          <a:prstGeom prst="rect">
            <a:avLst/>
          </a:prstGeom>
          <a:noFill/>
        </p:spPr>
        <p:txBody>
          <a:bodyPr vert="horz" wrap="none" rtlCol="0">
            <a:spAutoFit/>
          </a:bodyPr>
          <a:lstStyle/>
          <a:p>
            <a:pPr algn="ctr"/>
            <a:r>
              <a:rPr lang="ja-JP" altLang="en-US" sz="1800" dirty="0">
                <a:latin typeface="小塚ゴシック Pro H" panose="020B0800000000000000" pitchFamily="34" charset="-128"/>
                <a:ea typeface="小塚ゴシック Pro H" panose="020B0800000000000000" pitchFamily="34" charset="-128"/>
              </a:rPr>
              <a:t>株式会社</a:t>
            </a:r>
            <a:endParaRPr lang="en-US" altLang="ja-JP" sz="1800" dirty="0">
              <a:latin typeface="小塚ゴシック Pro H" panose="020B0800000000000000" pitchFamily="34" charset="-128"/>
              <a:ea typeface="小塚ゴシック Pro H" panose="020B0800000000000000" pitchFamily="34" charset="-128"/>
            </a:endParaRPr>
          </a:p>
          <a:p>
            <a:pPr algn="ctr"/>
            <a:r>
              <a:rPr lang="ja-JP" altLang="en-US" sz="5400" dirty="0" smtClean="0">
                <a:latin typeface="小塚ゴシック Pro H" panose="020B0800000000000000" pitchFamily="34" charset="-128"/>
                <a:ea typeface="小塚ゴシック Pro H" panose="020B0800000000000000" pitchFamily="34" charset="-128"/>
              </a:rPr>
              <a:t>川勝總本家</a:t>
            </a:r>
            <a:endParaRPr lang="en-US" altLang="ja-JP" sz="5400" dirty="0" smtClean="0">
              <a:latin typeface="小塚ゴシック Pro H" panose="020B0800000000000000" pitchFamily="34" charset="-128"/>
              <a:ea typeface="小塚ゴシック Pro H" panose="020B0800000000000000" pitchFamily="34" charset="-128"/>
            </a:endParaRPr>
          </a:p>
          <a:p>
            <a:pPr algn="ctr"/>
            <a:r>
              <a:rPr lang="ja-JP" altLang="en-US" sz="1311" dirty="0" smtClean="0">
                <a:latin typeface="小塚ゴシック Pro M" panose="020B0700000000000000" pitchFamily="34" charset="-128"/>
                <a:ea typeface="小塚ゴシック Pro M" panose="020B0700000000000000" pitchFamily="34" charset="-128"/>
              </a:rPr>
              <a:t>高校</a:t>
            </a:r>
            <a:r>
              <a:rPr lang="ja-JP" altLang="en-US" sz="1311" dirty="0">
                <a:latin typeface="小塚ゴシック Pro M" panose="020B0700000000000000" pitchFamily="34" charset="-128"/>
                <a:ea typeface="小塚ゴシック Pro M" panose="020B0700000000000000" pitchFamily="34" charset="-128"/>
              </a:rPr>
              <a:t>生</a:t>
            </a:r>
            <a:r>
              <a:rPr lang="ja-JP" altLang="en-US" sz="1311" dirty="0" smtClean="0">
                <a:latin typeface="小塚ゴシック Pro M" panose="020B0700000000000000" pitchFamily="34" charset="-128"/>
                <a:ea typeface="小塚ゴシック Pro M" panose="020B0700000000000000" pitchFamily="34" charset="-128"/>
              </a:rPr>
              <a:t>の知らない漬物の世界</a:t>
            </a:r>
            <a:endParaRPr lang="ja-JP" altLang="en-US" sz="1530" dirty="0">
              <a:latin typeface="小塚ゴシック Pro M" panose="020B0700000000000000" pitchFamily="34" charset="-128"/>
              <a:ea typeface="小塚ゴシック Pro M" panose="020B0700000000000000" pitchFamily="34" charset="-128"/>
            </a:endParaRPr>
          </a:p>
        </p:txBody>
      </p:sp>
      <p:sp>
        <p:nvSpPr>
          <p:cNvPr id="18" name="テキスト ボックス 17"/>
          <p:cNvSpPr txBox="1"/>
          <p:nvPr/>
        </p:nvSpPr>
        <p:spPr>
          <a:xfrm>
            <a:off x="7247156" y="192115"/>
            <a:ext cx="2259918" cy="334707"/>
          </a:xfrm>
          <a:prstGeom prst="rect">
            <a:avLst/>
          </a:prstGeom>
          <a:noFill/>
        </p:spPr>
        <p:txBody>
          <a:bodyPr wrap="square" rtlCol="0">
            <a:spAutoFit/>
          </a:bodyPr>
          <a:lstStyle/>
          <a:p>
            <a:pPr algn="ctr">
              <a:lnSpc>
                <a:spcPct val="150000"/>
              </a:lnSpc>
            </a:pPr>
            <a:r>
              <a:rPr lang="ja-JP" altLang="en-US" sz="1050" dirty="0">
                <a:latin typeface="小塚ゴシック Pro H" panose="020B0800000000000000" pitchFamily="34" charset="-128"/>
                <a:ea typeface="小塚ゴシック Pro H" panose="020B0800000000000000" pitchFamily="34" charset="-128"/>
              </a:rPr>
              <a:t>「人間力</a:t>
            </a:r>
            <a:r>
              <a:rPr lang="ja-JP" altLang="en-US" sz="1050" dirty="0" smtClean="0">
                <a:latin typeface="小塚ゴシック Pro H" panose="020B0800000000000000" pitchFamily="34" charset="-128"/>
                <a:ea typeface="小塚ゴシック Pro H" panose="020B0800000000000000" pitchFamily="34" charset="-128"/>
              </a:rPr>
              <a:t>」養成講座</a:t>
            </a:r>
            <a:r>
              <a:rPr lang="ja-JP" altLang="en-US" sz="1050" dirty="0">
                <a:latin typeface="小塚ゴシック Pro H" panose="020B0800000000000000" pitchFamily="34" charset="-128"/>
                <a:ea typeface="小塚ゴシック Pro H" panose="020B0800000000000000" pitchFamily="34" charset="-128"/>
              </a:rPr>
              <a:t>　</a:t>
            </a:r>
            <a:r>
              <a:rPr lang="ja-JP" altLang="en-US" sz="1050" dirty="0" smtClean="0">
                <a:latin typeface="小塚ゴシック Pro H" panose="020B0800000000000000" pitchFamily="34" charset="-128"/>
                <a:ea typeface="小塚ゴシック Pro H" panose="020B0800000000000000" pitchFamily="34" charset="-128"/>
              </a:rPr>
              <a:t>９組Ｊ班</a:t>
            </a:r>
            <a:endParaRPr lang="ja-JP" altLang="en-US" sz="1050" dirty="0">
              <a:latin typeface="小塚ゴシック Pro H" panose="020B0800000000000000" pitchFamily="34" charset="-128"/>
              <a:ea typeface="小塚ゴシック Pro H" panose="020B0800000000000000" pitchFamily="34" charset="-128"/>
            </a:endParaRPr>
          </a:p>
        </p:txBody>
      </p:sp>
      <p:sp>
        <p:nvSpPr>
          <p:cNvPr id="26" name="角丸四角形 25"/>
          <p:cNvSpPr/>
          <p:nvPr/>
        </p:nvSpPr>
        <p:spPr>
          <a:xfrm>
            <a:off x="6428935" y="5909102"/>
            <a:ext cx="3176338" cy="1829798"/>
          </a:xfrm>
          <a:prstGeom prst="roundRect">
            <a:avLst>
              <a:gd name="adj" fmla="val 681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nSpc>
                <a:spcPct val="200000"/>
              </a:lnSpc>
            </a:pPr>
            <a:r>
              <a:rPr lang="en-US" altLang="ja-JP" sz="800" dirty="0">
                <a:latin typeface="小塚ゴシック Pro H" panose="020B0800000000000000" pitchFamily="34" charset="-128"/>
                <a:ea typeface="小塚ゴシック Pro H" panose="020B0800000000000000" pitchFamily="34" charset="-128"/>
              </a:rPr>
              <a:t>⚫︎</a:t>
            </a:r>
            <a:r>
              <a:rPr lang="ja-JP" altLang="en-US" sz="800" dirty="0" smtClean="0">
                <a:latin typeface="小塚ゴシック Pro H" panose="020B0800000000000000" pitchFamily="34" charset="-128"/>
                <a:ea typeface="小塚ゴシック Pro H" panose="020B0800000000000000" pitchFamily="34" charset="-128"/>
              </a:rPr>
              <a:t>所在地</a:t>
            </a:r>
            <a:r>
              <a:rPr lang="ja-JP" altLang="en-US" sz="800" dirty="0">
                <a:latin typeface="小塚ゴシック Pro H" panose="020B0800000000000000" pitchFamily="34" charset="-128"/>
                <a:ea typeface="小塚ゴシック Pro H" panose="020B0800000000000000" pitchFamily="34" charset="-128"/>
              </a:rPr>
              <a:t>　</a:t>
            </a:r>
            <a:r>
              <a:rPr lang="ja-JP" altLang="en-US" sz="800" dirty="0" smtClean="0">
                <a:latin typeface="小塚ゴシック Pro H" panose="020B0800000000000000" pitchFamily="34" charset="-128"/>
                <a:ea typeface="小塚ゴシック Pro H" panose="020B0800000000000000" pitchFamily="34" charset="-128"/>
              </a:rPr>
              <a:t>京都府</a:t>
            </a:r>
            <a:r>
              <a:rPr lang="ja-JP" altLang="en-US" sz="800" dirty="0">
                <a:latin typeface="小塚ゴシック Pro H" panose="020B0800000000000000" pitchFamily="34" charset="-128"/>
                <a:ea typeface="小塚ゴシック Pro H" panose="020B0800000000000000" pitchFamily="34" charset="-128"/>
              </a:rPr>
              <a:t>京都市下京区大宮通五条上る上五条町</a:t>
            </a:r>
            <a:r>
              <a:rPr lang="en-US" altLang="ja-JP" sz="800" dirty="0">
                <a:latin typeface="小塚ゴシック Pro H" panose="020B0800000000000000" pitchFamily="34" charset="-128"/>
                <a:ea typeface="小塚ゴシック Pro H" panose="020B0800000000000000" pitchFamily="34" charset="-128"/>
              </a:rPr>
              <a:t>394</a:t>
            </a:r>
          </a:p>
          <a:p>
            <a:pPr>
              <a:lnSpc>
                <a:spcPct val="200000"/>
              </a:lnSpc>
            </a:pPr>
            <a:r>
              <a:rPr lang="en-US" altLang="ja-JP" sz="800" dirty="0">
                <a:latin typeface="小塚ゴシック Pro H" panose="020B0800000000000000" pitchFamily="34" charset="-128"/>
                <a:ea typeface="小塚ゴシック Pro H" panose="020B0800000000000000" pitchFamily="34" charset="-128"/>
              </a:rPr>
              <a:t>⚫︎</a:t>
            </a:r>
            <a:r>
              <a:rPr lang="ja-JP" altLang="en-US" sz="800" dirty="0">
                <a:latin typeface="小塚ゴシック Pro H" panose="020B0800000000000000" pitchFamily="34" charset="-128"/>
                <a:ea typeface="小塚ゴシック Pro H" panose="020B0800000000000000" pitchFamily="34" charset="-128"/>
              </a:rPr>
              <a:t>創業</a:t>
            </a:r>
            <a:r>
              <a:rPr lang="ja-JP" altLang="en-US" sz="800" dirty="0" smtClean="0">
                <a:latin typeface="小塚ゴシック Pro H" panose="020B0800000000000000" pitchFamily="34" charset="-128"/>
                <a:ea typeface="小塚ゴシック Pro H" panose="020B0800000000000000" pitchFamily="34" charset="-128"/>
              </a:rPr>
              <a:t>年　</a:t>
            </a:r>
            <a:r>
              <a:rPr lang="en-US" altLang="ja-JP" sz="800" dirty="0" smtClean="0">
                <a:latin typeface="小塚ゴシック Pro H" panose="020B0800000000000000" pitchFamily="34" charset="-128"/>
                <a:ea typeface="小塚ゴシック Pro H" panose="020B0800000000000000" pitchFamily="34" charset="-128"/>
              </a:rPr>
              <a:t>1917</a:t>
            </a:r>
            <a:r>
              <a:rPr lang="ja-JP" altLang="en-US" sz="800" dirty="0">
                <a:latin typeface="小塚ゴシック Pro H" panose="020B0800000000000000" pitchFamily="34" charset="-128"/>
                <a:ea typeface="小塚ゴシック Pro H" panose="020B0800000000000000" pitchFamily="34" charset="-128"/>
              </a:rPr>
              <a:t>年</a:t>
            </a:r>
          </a:p>
          <a:p>
            <a:pPr>
              <a:lnSpc>
                <a:spcPct val="200000"/>
              </a:lnSpc>
            </a:pPr>
            <a:r>
              <a:rPr lang="ja-JP" altLang="en-US" sz="800" dirty="0" smtClean="0">
                <a:latin typeface="小塚ゴシック Pro H" panose="020B0800000000000000" pitchFamily="34" charset="-128"/>
                <a:ea typeface="小塚ゴシック Pro H" panose="020B0800000000000000" pitchFamily="34" charset="-128"/>
              </a:rPr>
              <a:t>⚫代表者　川勝</a:t>
            </a:r>
            <a:r>
              <a:rPr lang="ja-JP" altLang="en-US" sz="800" dirty="0">
                <a:latin typeface="小塚ゴシック Pro H" panose="020B0800000000000000" pitchFamily="34" charset="-128"/>
                <a:ea typeface="小塚ゴシック Pro H" panose="020B0800000000000000" pitchFamily="34" charset="-128"/>
              </a:rPr>
              <a:t>康行</a:t>
            </a:r>
          </a:p>
          <a:p>
            <a:pPr>
              <a:lnSpc>
                <a:spcPct val="200000"/>
              </a:lnSpc>
            </a:pPr>
            <a:r>
              <a:rPr lang="ja-JP" altLang="en-US" sz="800" dirty="0">
                <a:latin typeface="小塚ゴシック Pro H" panose="020B0800000000000000" pitchFamily="34" charset="-128"/>
                <a:ea typeface="小塚ゴシック Pro H" panose="020B0800000000000000" pitchFamily="34" charset="-128"/>
              </a:rPr>
              <a:t>⚫︎事業</a:t>
            </a:r>
            <a:r>
              <a:rPr lang="ja-JP" altLang="en-US" sz="800" dirty="0" smtClean="0">
                <a:latin typeface="小塚ゴシック Pro H" panose="020B0800000000000000" pitchFamily="34" charset="-128"/>
                <a:ea typeface="小塚ゴシック Pro H" panose="020B0800000000000000" pitchFamily="34" charset="-128"/>
              </a:rPr>
              <a:t>内容</a:t>
            </a:r>
            <a:r>
              <a:rPr lang="ja-JP" altLang="en-US" sz="800" dirty="0">
                <a:latin typeface="小塚ゴシック Pro H" panose="020B0800000000000000" pitchFamily="34" charset="-128"/>
                <a:ea typeface="小塚ゴシック Pro H" panose="020B0800000000000000" pitchFamily="34" charset="-128"/>
              </a:rPr>
              <a:t>　</a:t>
            </a:r>
            <a:r>
              <a:rPr lang="ja-JP" altLang="en-US" sz="800" dirty="0" smtClean="0">
                <a:latin typeface="小塚ゴシック Pro H" panose="020B0800000000000000" pitchFamily="34" charset="-128"/>
                <a:ea typeface="小塚ゴシック Pro H" panose="020B0800000000000000" pitchFamily="34" charset="-128"/>
              </a:rPr>
              <a:t>漬物</a:t>
            </a:r>
            <a:r>
              <a:rPr lang="ja-JP" altLang="en-US" sz="800" dirty="0">
                <a:latin typeface="小塚ゴシック Pro H" panose="020B0800000000000000" pitchFamily="34" charset="-128"/>
                <a:ea typeface="小塚ゴシック Pro H" panose="020B0800000000000000" pitchFamily="34" charset="-128"/>
              </a:rPr>
              <a:t>の製造、販売</a:t>
            </a:r>
          </a:p>
          <a:p>
            <a:pPr>
              <a:lnSpc>
                <a:spcPct val="200000"/>
              </a:lnSpc>
            </a:pPr>
            <a:r>
              <a:rPr lang="ja-JP" altLang="en-US" sz="800" dirty="0">
                <a:latin typeface="小塚ゴシック Pro H" panose="020B0800000000000000" pitchFamily="34" charset="-128"/>
                <a:ea typeface="小塚ゴシック Pro H" panose="020B0800000000000000" pitchFamily="34" charset="-128"/>
              </a:rPr>
              <a:t>⚫︎従業</a:t>
            </a:r>
            <a:r>
              <a:rPr lang="ja-JP" altLang="en-US" sz="800" dirty="0" smtClean="0">
                <a:latin typeface="小塚ゴシック Pro H" panose="020B0800000000000000" pitchFamily="34" charset="-128"/>
                <a:ea typeface="小塚ゴシック Pro H" panose="020B0800000000000000" pitchFamily="34" charset="-128"/>
              </a:rPr>
              <a:t>員数　</a:t>
            </a:r>
            <a:r>
              <a:rPr lang="en-US" altLang="ja-JP" sz="800" dirty="0" smtClean="0">
                <a:latin typeface="小塚ゴシック Pro H" panose="020B0800000000000000" pitchFamily="34" charset="-128"/>
                <a:ea typeface="小塚ゴシック Pro H" panose="020B0800000000000000" pitchFamily="34" charset="-128"/>
              </a:rPr>
              <a:t>150</a:t>
            </a:r>
            <a:r>
              <a:rPr lang="ja-JP" altLang="en-US" sz="800" dirty="0">
                <a:latin typeface="小塚ゴシック Pro H" panose="020B0800000000000000" pitchFamily="34" charset="-128"/>
                <a:ea typeface="小塚ゴシック Pro H" panose="020B0800000000000000" pitchFamily="34" charset="-128"/>
              </a:rPr>
              <a:t>人</a:t>
            </a:r>
          </a:p>
          <a:p>
            <a:pPr>
              <a:lnSpc>
                <a:spcPct val="200000"/>
              </a:lnSpc>
            </a:pPr>
            <a:r>
              <a:rPr lang="ja-JP" altLang="en-US" sz="800" dirty="0">
                <a:latin typeface="小塚ゴシック Pro H" panose="020B0800000000000000" pitchFamily="34" charset="-128"/>
                <a:ea typeface="小塚ゴシック Pro H" panose="020B0800000000000000" pitchFamily="34" charset="-128"/>
              </a:rPr>
              <a:t>⚫︎資本</a:t>
            </a:r>
            <a:r>
              <a:rPr lang="ja-JP" altLang="en-US" sz="800" dirty="0" smtClean="0">
                <a:latin typeface="小塚ゴシック Pro H" panose="020B0800000000000000" pitchFamily="34" charset="-128"/>
                <a:ea typeface="小塚ゴシック Pro H" panose="020B0800000000000000" pitchFamily="34" charset="-128"/>
              </a:rPr>
              <a:t>金　　</a:t>
            </a:r>
            <a:r>
              <a:rPr lang="en-US" altLang="ja-JP" sz="800" dirty="0" smtClean="0">
                <a:latin typeface="小塚ゴシック Pro H" panose="020B0800000000000000" pitchFamily="34" charset="-128"/>
                <a:ea typeface="小塚ゴシック Pro H" panose="020B0800000000000000" pitchFamily="34" charset="-128"/>
              </a:rPr>
              <a:t>1250</a:t>
            </a:r>
            <a:r>
              <a:rPr lang="ja-JP" altLang="en-US" sz="800" dirty="0">
                <a:latin typeface="小塚ゴシック Pro H" panose="020B0800000000000000" pitchFamily="34" charset="-128"/>
                <a:ea typeface="小塚ゴシック Pro H" panose="020B0800000000000000" pitchFamily="34" charset="-128"/>
              </a:rPr>
              <a:t>万円</a:t>
            </a:r>
            <a:endParaRPr lang="en-US" altLang="ja-JP" sz="800" dirty="0">
              <a:latin typeface="小塚ゴシック Pro H" panose="020B0800000000000000" pitchFamily="34" charset="-128"/>
              <a:ea typeface="小塚ゴシック Pro H" panose="020B0800000000000000" pitchFamily="34" charset="-128"/>
            </a:endParaRPr>
          </a:p>
        </p:txBody>
      </p:sp>
      <p:sp>
        <p:nvSpPr>
          <p:cNvPr id="33" name="正方形/長方形 32"/>
          <p:cNvSpPr/>
          <p:nvPr/>
        </p:nvSpPr>
        <p:spPr>
          <a:xfrm>
            <a:off x="218566" y="86993"/>
            <a:ext cx="6059592" cy="22908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9939" tIns="49970" rIns="99939" bIns="49970" numCol="1" spcCol="0" rtlCol="0" fromWordArt="0" anchor="ctr" anchorCtr="0" forceAA="0" compatLnSpc="1">
            <a:prstTxWarp prst="textNoShape">
              <a:avLst/>
            </a:prstTxWarp>
            <a:noAutofit/>
          </a:bodyPr>
          <a:lstStyle/>
          <a:p>
            <a:pPr lvl="0">
              <a:lnSpc>
                <a:spcPct val="200000"/>
              </a:lnSpc>
            </a:pPr>
            <a:r>
              <a:rPr lang="ja-JP" altLang="en-US" sz="800" b="1" dirty="0">
                <a:solidFill>
                  <a:schemeClr val="tx1"/>
                </a:solidFill>
                <a:latin typeface="小塚ゴシック Pro H" panose="020B0800000000000000" pitchFamily="34" charset="-128"/>
                <a:ea typeface="小塚ゴシック Pro H" panose="020B0800000000000000" pitchFamily="34" charset="-128"/>
              </a:rPr>
              <a:t>「漬物って何？」</a:t>
            </a:r>
          </a:p>
          <a:p>
            <a:pPr lvl="0">
              <a:lnSpc>
                <a:spcPct val="200000"/>
              </a:lnSpc>
            </a:pPr>
            <a:r>
              <a:rPr lang="ja-JP" altLang="en-US" sz="800" dirty="0">
                <a:solidFill>
                  <a:schemeClr val="tx1"/>
                </a:solidFill>
                <a:latin typeface="小塚ゴシック Pro EL" panose="020B0200000000000000" pitchFamily="34" charset="-128"/>
                <a:ea typeface="小塚ゴシック Pro EL" panose="020B0200000000000000" pitchFamily="34" charset="-128"/>
              </a:rPr>
              <a:t>漬物とは、伝統ある見事な保存食です。昔</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a:t>
            </a:r>
            <a:r>
              <a:rPr lang="ja-JP" altLang="en-US" sz="800" dirty="0">
                <a:solidFill>
                  <a:schemeClr val="tx1"/>
                </a:solidFill>
                <a:latin typeface="小塚ゴシック Pro EL" panose="020B0200000000000000" pitchFamily="34" charset="-128"/>
                <a:ea typeface="小塚ゴシック Pro EL" panose="020B0200000000000000" pitchFamily="34" charset="-128"/>
              </a:rPr>
              <a:t>京都</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へ届けられた</a:t>
            </a:r>
            <a:r>
              <a:rPr lang="ja-JP" altLang="en-US" sz="800" dirty="0">
                <a:solidFill>
                  <a:schemeClr val="tx1"/>
                </a:solidFill>
                <a:latin typeface="小塚ゴシック Pro EL" panose="020B0200000000000000" pitchFamily="34" charset="-128"/>
                <a:ea typeface="小塚ゴシック Pro EL" panose="020B0200000000000000" pitchFamily="34" charset="-128"/>
              </a:rPr>
              <a:t>野菜を優れた加工技術で保存食にされたのが始まりです。現在では家庭であまり漬物が作られていません。そこ</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で「</a:t>
            </a:r>
            <a:r>
              <a:rPr lang="ja-JP" altLang="en-US" sz="800" dirty="0">
                <a:solidFill>
                  <a:schemeClr val="tx1"/>
                </a:solidFill>
                <a:latin typeface="小塚ゴシック Pro EL" panose="020B0200000000000000" pitchFamily="34" charset="-128"/>
                <a:ea typeface="小塚ゴシック Pro EL" panose="020B0200000000000000" pitchFamily="34" charset="-128"/>
              </a:rPr>
              <a:t>漬物を製造、販売しよう」と立ち上がったのが今の漬物製造、販売メーカーになります。</a:t>
            </a:r>
          </a:p>
          <a:p>
            <a:pPr lvl="0">
              <a:lnSpc>
                <a:spcPct val="200000"/>
              </a:lnSpc>
            </a:pP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a:p>
            <a:pPr lvl="0">
              <a:lnSpc>
                <a:spcPct val="200000"/>
              </a:lnSpc>
            </a:pPr>
            <a:r>
              <a:rPr lang="ja-JP" altLang="en-US" sz="800" b="1" dirty="0">
                <a:solidFill>
                  <a:schemeClr val="tx1"/>
                </a:solidFill>
                <a:latin typeface="小塚ゴシック Pro H" panose="020B0800000000000000" pitchFamily="34" charset="-128"/>
                <a:ea typeface="小塚ゴシック Pro H" panose="020B0800000000000000" pitchFamily="34" charset="-128"/>
              </a:rPr>
              <a:t>「ウソつかない。正直に。」</a:t>
            </a:r>
          </a:p>
          <a:p>
            <a:pPr lvl="0">
              <a:lnSpc>
                <a:spcPct val="200000"/>
              </a:lnSpc>
            </a:pPr>
            <a:r>
              <a:rPr lang="ja-JP" altLang="en-US" sz="800" dirty="0">
                <a:solidFill>
                  <a:schemeClr val="tx1"/>
                </a:solidFill>
                <a:latin typeface="小塚ゴシック Pro EL" panose="020B0200000000000000" pitchFamily="34" charset="-128"/>
                <a:ea typeface="小塚ゴシック Pro EL" panose="020B0200000000000000" pitchFamily="34" charset="-128"/>
              </a:rPr>
              <a:t>私たちは株式</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会社川勝總本家</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さんを訪問させて</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頂きました。店内</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に入る</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と漬物独特</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の香りが漂い食欲をそそられました。</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川勝總本家</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さんはもうすぐ</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創業１０</a:t>
            </a:r>
            <a:r>
              <a:rPr lang="ja-JP" altLang="en-US" sz="800" dirty="0">
                <a:solidFill>
                  <a:schemeClr val="tx1"/>
                </a:solidFill>
                <a:latin typeface="小塚ゴシック Pro EL" panose="020B0200000000000000" pitchFamily="34" charset="-128"/>
                <a:ea typeface="小塚ゴシック Pro EL" panose="020B0200000000000000" pitchFamily="34" charset="-128"/>
              </a:rPr>
              <a:t>０</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年</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を迎える歴史の長い老舗です。川勝さんは「変なことをやって</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流行らせたくない</a:t>
            </a:r>
            <a:r>
              <a:rPr lang="ja-JP" altLang="en-US" sz="800" dirty="0">
                <a:solidFill>
                  <a:schemeClr val="tx1"/>
                </a:solidFill>
                <a:latin typeface="小塚ゴシック Pro EL" panose="020B0200000000000000" pitchFamily="34" charset="-128"/>
                <a:ea typeface="小塚ゴシック Pro EL" panose="020B0200000000000000" pitchFamily="34" charset="-128"/>
              </a:rPr>
              <a:t>。一生懸命</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やる。」</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とおっしゃっていました。面白い商品で人気を集めるのでなく嘘をつかずに正直な漬物製造でお客様に喜んでいただくことを大切にしているそうです。こうしたこだわりが長く愛される秘訣かもしれません。</a:t>
            </a:r>
          </a:p>
          <a:p>
            <a:pPr lvl="0">
              <a:lnSpc>
                <a:spcPct val="200000"/>
              </a:lnSpc>
            </a:pPr>
            <a:endParaRPr lang="en-US" altLang="ja-JP" sz="800" dirty="0">
              <a:solidFill>
                <a:schemeClr val="tx1"/>
              </a:solidFill>
              <a:latin typeface="小塚ゴシック Pro EL" panose="020B0200000000000000" pitchFamily="34" charset="-128"/>
              <a:ea typeface="小塚ゴシック Pro EL" panose="020B0200000000000000" pitchFamily="34" charset="-128"/>
            </a:endParaRPr>
          </a:p>
          <a:p>
            <a:pPr lvl="0">
              <a:lnSpc>
                <a:spcPct val="200000"/>
              </a:lnSpc>
            </a:pPr>
            <a:r>
              <a:rPr lang="ja-JP" altLang="en-US" sz="800" b="1" dirty="0" smtClean="0">
                <a:solidFill>
                  <a:schemeClr val="tx1"/>
                </a:solidFill>
                <a:latin typeface="小塚ゴシック Pro H" panose="020B0800000000000000" pitchFamily="34" charset="-128"/>
                <a:ea typeface="小塚ゴシック Pro H" panose="020B0800000000000000" pitchFamily="34" charset="-128"/>
              </a:rPr>
              <a:t>「伝統を守るもの」</a:t>
            </a:r>
            <a:endParaRPr lang="ja-JP" altLang="en-US" sz="800" b="1" dirty="0">
              <a:solidFill>
                <a:schemeClr val="tx1"/>
              </a:solidFill>
              <a:latin typeface="小塚ゴシック Pro H" panose="020B0800000000000000" pitchFamily="34" charset="-128"/>
              <a:ea typeface="小塚ゴシック Pro H" panose="020B0800000000000000" pitchFamily="34" charset="-128"/>
            </a:endParaRPr>
          </a:p>
          <a:p>
            <a:pPr lvl="0">
              <a:lnSpc>
                <a:spcPct val="200000"/>
              </a:lnSpc>
            </a:pPr>
            <a:r>
              <a:rPr lang="ja-JP" altLang="en-US" sz="800" dirty="0">
                <a:solidFill>
                  <a:schemeClr val="tx1"/>
                </a:solidFill>
                <a:latin typeface="小塚ゴシック Pro EL" panose="020B0200000000000000" pitchFamily="34" charset="-128"/>
                <a:ea typeface="小塚ゴシック Pro EL" panose="020B0200000000000000" pitchFamily="34" charset="-128"/>
              </a:rPr>
              <a:t>企業のオリジナリティーやこだわりが伝統的な京漬物を守り続けています。そのおかげで「京都と言えば漬物」というイメージがあるのです。</a:t>
            </a:r>
          </a:p>
        </p:txBody>
      </p:sp>
      <p:sp>
        <p:nvSpPr>
          <p:cNvPr id="35" name="角丸四角形 34"/>
          <p:cNvSpPr/>
          <p:nvPr/>
        </p:nvSpPr>
        <p:spPr>
          <a:xfrm>
            <a:off x="2428205" y="4019194"/>
            <a:ext cx="3466629" cy="2389442"/>
          </a:xfrm>
          <a:prstGeom prst="roundRect">
            <a:avLst>
              <a:gd name="adj" fmla="val 2804"/>
            </a:avLst>
          </a:prstGeom>
          <a:solidFill>
            <a:srgbClr val="4DC88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endParaRPr lang="ja-JP" altLang="en-US" sz="2222"/>
          </a:p>
        </p:txBody>
      </p:sp>
      <p:sp>
        <p:nvSpPr>
          <p:cNvPr id="36" name="角丸四角形 35"/>
          <p:cNvSpPr/>
          <p:nvPr/>
        </p:nvSpPr>
        <p:spPr>
          <a:xfrm>
            <a:off x="101198" y="2595995"/>
            <a:ext cx="2053601" cy="741479"/>
          </a:xfrm>
          <a:prstGeom prst="roundRect">
            <a:avLst>
              <a:gd name="adj" fmla="val 6817"/>
            </a:avLst>
          </a:prstGeom>
          <a:solidFill>
            <a:srgbClr val="FFC000">
              <a:alpha val="9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r>
              <a:rPr lang="ja-JP" altLang="en-US" sz="1202" dirty="0">
                <a:solidFill>
                  <a:schemeClr val="bg1"/>
                </a:solidFill>
                <a:latin typeface="小塚ゴシック Pro H" panose="020B0800000000000000" pitchFamily="34" charset="-128"/>
                <a:ea typeface="小塚ゴシック Pro H" panose="020B0800000000000000" pitchFamily="34" charset="-128"/>
              </a:rPr>
              <a:t>高校生</a:t>
            </a:r>
            <a:r>
              <a:rPr lang="ja-JP" altLang="en-US" sz="1202" dirty="0" smtClean="0">
                <a:solidFill>
                  <a:schemeClr val="bg1"/>
                </a:solidFill>
                <a:latin typeface="小塚ゴシック Pro H" panose="020B0800000000000000" pitchFamily="34" charset="-128"/>
                <a:ea typeface="小塚ゴシック Pro H" panose="020B0800000000000000" pitchFamily="34" charset="-128"/>
              </a:rPr>
              <a:t>は</a:t>
            </a:r>
            <a:endParaRPr lang="en-US" altLang="ja-JP" sz="1202" dirty="0" smtClean="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202" dirty="0" smtClean="0">
                <a:solidFill>
                  <a:schemeClr val="bg1"/>
                </a:solidFill>
                <a:latin typeface="小塚ゴシック Pro H" panose="020B0800000000000000" pitchFamily="34" charset="-128"/>
                <a:ea typeface="小塚ゴシック Pro H" panose="020B0800000000000000" pitchFamily="34" charset="-128"/>
              </a:rPr>
              <a:t>ここが気</a:t>
            </a:r>
            <a:r>
              <a:rPr lang="ja-JP" altLang="en-US" sz="1202" dirty="0">
                <a:solidFill>
                  <a:schemeClr val="bg1"/>
                </a:solidFill>
                <a:latin typeface="小塚ゴシック Pro H" panose="020B0800000000000000" pitchFamily="34" charset="-128"/>
                <a:ea typeface="小塚ゴシック Pro H" panose="020B0800000000000000" pitchFamily="34" charset="-128"/>
              </a:rPr>
              <a:t>になる</a:t>
            </a:r>
            <a:r>
              <a:rPr lang="ja-JP" altLang="en-US" sz="1202" dirty="0" smtClean="0">
                <a:solidFill>
                  <a:schemeClr val="bg1"/>
                </a:solidFill>
                <a:latin typeface="小塚ゴシック Pro H" panose="020B0800000000000000" pitchFamily="34" charset="-128"/>
                <a:ea typeface="小塚ゴシック Pro H" panose="020B0800000000000000" pitchFamily="34" charset="-128"/>
              </a:rPr>
              <a:t>！</a:t>
            </a:r>
            <a:endParaRPr lang="en-US" altLang="ja-JP" sz="1202" dirty="0" smtClean="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202" dirty="0" smtClean="0">
                <a:solidFill>
                  <a:schemeClr val="bg1"/>
                </a:solidFill>
                <a:latin typeface="小塚ゴシック Pro H" panose="020B0800000000000000" pitchFamily="34" charset="-128"/>
                <a:ea typeface="小塚ゴシック Pro H" panose="020B0800000000000000" pitchFamily="34" charset="-128"/>
              </a:rPr>
              <a:t>インタビュー</a:t>
            </a:r>
            <a:endParaRPr lang="ja-JP" altLang="en-US" sz="1202" dirty="0">
              <a:solidFill>
                <a:schemeClr val="bg1"/>
              </a:solidFill>
              <a:latin typeface="小塚ゴシック Pro H" panose="020B0800000000000000" pitchFamily="34" charset="-128"/>
              <a:ea typeface="小塚ゴシック Pro H" panose="020B0800000000000000" pitchFamily="34" charset="-128"/>
            </a:endParaRPr>
          </a:p>
        </p:txBody>
      </p:sp>
      <p:sp>
        <p:nvSpPr>
          <p:cNvPr id="37" name="正方形/長方形 36"/>
          <p:cNvSpPr/>
          <p:nvPr/>
        </p:nvSpPr>
        <p:spPr>
          <a:xfrm>
            <a:off x="85590" y="3363025"/>
            <a:ext cx="2076658" cy="46155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lvl="0">
              <a:lnSpc>
                <a:spcPct val="150000"/>
              </a:lnSpc>
            </a:pPr>
            <a:r>
              <a:rPr lang="en-US" altLang="ja-JP" sz="800" b="1" dirty="0">
                <a:solidFill>
                  <a:schemeClr val="tx1"/>
                </a:solidFill>
                <a:latin typeface="小塚ゴシック Pro H" panose="020B0800000000000000" pitchFamily="34" charset="-128"/>
                <a:ea typeface="小塚ゴシック Pro H" panose="020B0800000000000000" pitchFamily="34" charset="-128"/>
              </a:rPr>
              <a:t>Q.</a:t>
            </a:r>
            <a:r>
              <a:rPr lang="ja-JP" altLang="en-US" sz="800" b="1" dirty="0">
                <a:solidFill>
                  <a:schemeClr val="tx1"/>
                </a:solidFill>
                <a:latin typeface="小塚ゴシック Pro H" panose="020B0800000000000000" pitchFamily="34" charset="-128"/>
                <a:ea typeface="小塚ゴシック Pro H" panose="020B0800000000000000" pitchFamily="34" charset="-128"/>
              </a:rPr>
              <a:t>漬物づくりにおいて食材と加工へのこだわりなどあれば教えてください。</a:t>
            </a:r>
          </a:p>
          <a:p>
            <a:pPr lvl="0">
              <a:lnSpc>
                <a:spcPct val="150000"/>
              </a:lnSpc>
            </a:pPr>
            <a:r>
              <a:rPr lang="en-US" altLang="ja-JP" sz="800" dirty="0">
                <a:solidFill>
                  <a:schemeClr val="tx1"/>
                </a:solidFill>
                <a:latin typeface="小塚ゴシック Pro H" panose="020B0800000000000000" pitchFamily="34" charset="-128"/>
                <a:ea typeface="小塚ゴシック Pro H" panose="020B0800000000000000" pitchFamily="34" charset="-128"/>
              </a:rPr>
              <a:t>A</a:t>
            </a:r>
            <a:r>
              <a:rPr lang="en-US" altLang="ja-JP" sz="800" dirty="0">
                <a:solidFill>
                  <a:schemeClr val="tx1"/>
                </a:solidFill>
                <a:latin typeface="小塚ゴシック Pro EL" panose="020B0200000000000000" pitchFamily="34" charset="-128"/>
                <a:ea typeface="小塚ゴシック Pro EL" panose="020B0200000000000000" pitchFamily="34" charset="-128"/>
              </a:rPr>
              <a:t>.</a:t>
            </a:r>
            <a:r>
              <a:rPr lang="ja-JP" altLang="en-US" sz="800" dirty="0">
                <a:solidFill>
                  <a:schemeClr val="tx1"/>
                </a:solidFill>
                <a:latin typeface="小塚ゴシック Pro EL" panose="020B0200000000000000" pitchFamily="34" charset="-128"/>
                <a:ea typeface="小塚ゴシック Pro EL" panose="020B0200000000000000" pitchFamily="34" charset="-128"/>
              </a:rPr>
              <a:t>もともと京都は産地ではなく、日本各地の色々なものが集まってきたので、加工</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技術が高まりました。「食材</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は「季節」にこだわって加工しています。季節によって野菜の状態は変わるので</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a:t>
            </a:r>
            <a:r>
              <a:rPr lang="ja-JP" altLang="en-US" sz="800" dirty="0">
                <a:solidFill>
                  <a:schemeClr val="tx1"/>
                </a:solidFill>
                <a:latin typeface="小塚ゴシック Pro EL" panose="020B0200000000000000" pitchFamily="34" charset="-128"/>
                <a:ea typeface="小塚ゴシック Pro EL" panose="020B0200000000000000" pitchFamily="34" charset="-128"/>
              </a:rPr>
              <a:t>漬</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け方</a:t>
            </a:r>
            <a:r>
              <a:rPr lang="ja-JP" altLang="en-US" sz="800" dirty="0">
                <a:solidFill>
                  <a:schemeClr val="tx1"/>
                </a:solidFill>
                <a:latin typeface="小塚ゴシック Pro EL" panose="020B0200000000000000" pitchFamily="34" charset="-128"/>
                <a:ea typeface="小塚ゴシック Pro EL" panose="020B0200000000000000" pitchFamily="34" charset="-128"/>
              </a:rPr>
              <a:t>・塩の量を調節して作っています</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a:t>
            </a: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endParaRPr lang="ja-JP" altLang="en-US" sz="800" dirty="0">
              <a:solidFill>
                <a:schemeClr val="tx1"/>
              </a:solidFill>
              <a:latin typeface="小塚ゴシック Pro EL" panose="020B0200000000000000" pitchFamily="34" charset="-128"/>
              <a:ea typeface="小塚ゴシック Pro EL" panose="020B0200000000000000" pitchFamily="34" charset="-128"/>
            </a:endParaRPr>
          </a:p>
          <a:p>
            <a:pPr lvl="0">
              <a:lnSpc>
                <a:spcPct val="150000"/>
              </a:lnSpc>
            </a:pPr>
            <a:r>
              <a:rPr lang="en-US" altLang="ja-JP" sz="800" b="1" dirty="0">
                <a:solidFill>
                  <a:schemeClr val="tx1"/>
                </a:solidFill>
                <a:latin typeface="小塚ゴシック Pro H" panose="020B0800000000000000" pitchFamily="34" charset="-128"/>
                <a:ea typeface="小塚ゴシック Pro H" panose="020B0800000000000000" pitchFamily="34" charset="-128"/>
              </a:rPr>
              <a:t>Q.</a:t>
            </a:r>
            <a:r>
              <a:rPr lang="ja-JP" altLang="en-US" sz="800" b="1" dirty="0">
                <a:solidFill>
                  <a:schemeClr val="tx1"/>
                </a:solidFill>
                <a:latin typeface="小塚ゴシック Pro H" panose="020B0800000000000000" pitchFamily="34" charset="-128"/>
                <a:ea typeface="小塚ゴシック Pro H" panose="020B0800000000000000" pitchFamily="34" charset="-128"/>
              </a:rPr>
              <a:t>近頃、某ファストフード店の異物混入問題が話題になりましたが</a:t>
            </a:r>
            <a:r>
              <a:rPr lang="ja-JP" altLang="en-US" sz="800" b="1" dirty="0" smtClean="0">
                <a:solidFill>
                  <a:schemeClr val="tx1"/>
                </a:solidFill>
                <a:latin typeface="小塚ゴシック Pro H" panose="020B0800000000000000" pitchFamily="34" charset="-128"/>
                <a:ea typeface="小塚ゴシック Pro H" panose="020B0800000000000000" pitchFamily="34" charset="-128"/>
              </a:rPr>
              <a:t>、「同じ</a:t>
            </a:r>
            <a:r>
              <a:rPr lang="ja-JP" altLang="en-US" sz="800" b="1" dirty="0">
                <a:solidFill>
                  <a:schemeClr val="tx1"/>
                </a:solidFill>
                <a:latin typeface="小塚ゴシック Pro H" panose="020B0800000000000000" pitchFamily="34" charset="-128"/>
                <a:ea typeface="小塚ゴシック Pro H" panose="020B0800000000000000" pitchFamily="34" charset="-128"/>
              </a:rPr>
              <a:t>食品業界として食品の管理方法で気にしている点を教えてください</a:t>
            </a:r>
            <a:r>
              <a:rPr lang="ja-JP" altLang="en-US" sz="800" b="1" dirty="0" smtClean="0">
                <a:solidFill>
                  <a:schemeClr val="tx1"/>
                </a:solidFill>
                <a:latin typeface="小塚ゴシック Pro H" panose="020B0800000000000000" pitchFamily="34" charset="-128"/>
                <a:ea typeface="小塚ゴシック Pro H" panose="020B0800000000000000" pitchFamily="34" charset="-128"/>
              </a:rPr>
              <a:t>。」</a:t>
            </a:r>
            <a:endParaRPr lang="ja-JP" altLang="en-US" sz="800" b="1" dirty="0">
              <a:solidFill>
                <a:schemeClr val="tx1"/>
              </a:solidFill>
              <a:latin typeface="小塚ゴシック Pro H" panose="020B0800000000000000" pitchFamily="34" charset="-128"/>
              <a:ea typeface="小塚ゴシック Pro H" panose="020B0800000000000000" pitchFamily="34" charset="-128"/>
            </a:endParaRPr>
          </a:p>
          <a:p>
            <a:pPr lvl="0">
              <a:lnSpc>
                <a:spcPct val="150000"/>
              </a:lnSpc>
            </a:pPr>
            <a:r>
              <a:rPr lang="en-US" altLang="ja-JP" sz="800" dirty="0">
                <a:solidFill>
                  <a:schemeClr val="tx1"/>
                </a:solidFill>
                <a:latin typeface="小塚ゴシック Pro H" panose="020B0800000000000000" pitchFamily="34" charset="-128"/>
                <a:ea typeface="小塚ゴシック Pro H" panose="020B0800000000000000" pitchFamily="34" charset="-128"/>
              </a:rPr>
              <a:t>A.</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手</a:t>
            </a:r>
            <a:r>
              <a:rPr lang="ja-JP" altLang="en-US" sz="800" dirty="0">
                <a:solidFill>
                  <a:schemeClr val="tx1"/>
                </a:solidFill>
                <a:latin typeface="小塚ゴシック Pro EL" panose="020B0200000000000000" pitchFamily="34" charset="-128"/>
                <a:ea typeface="小塚ゴシック Pro EL" panose="020B0200000000000000" pitchFamily="34" charset="-128"/>
              </a:rPr>
              <a:t>袋</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を</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するようになり、手の洗う範囲を広くしたりしました。以前からかぶっていた帽子</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も肩まで</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かかるものに変えて、より髪の毛が入らないように強化しました。しかし、おいしく食べてもらう為に農薬を使わない野菜を使って</a:t>
            </a:r>
            <a:r>
              <a:rPr lang="ja-JP" altLang="en-US" sz="800" dirty="0" smtClean="0">
                <a:solidFill>
                  <a:schemeClr val="tx1"/>
                </a:solidFill>
                <a:latin typeface="小塚ゴシック Pro EL" panose="020B0200000000000000" pitchFamily="34" charset="-128"/>
                <a:ea typeface="小塚ゴシック Pro EL" panose="020B0200000000000000" pitchFamily="34" charset="-128"/>
              </a:rPr>
              <a:t>いる分、</a:t>
            </a:r>
            <a:r>
              <a:rPr lang="ja-JP" altLang="en-US" sz="800" dirty="0">
                <a:solidFill>
                  <a:schemeClr val="tx1"/>
                </a:solidFill>
                <a:latin typeface="小塚ゴシック Pro EL" panose="020B0200000000000000" pitchFamily="34" charset="-128"/>
                <a:ea typeface="小塚ゴシック Pro EL" panose="020B0200000000000000" pitchFamily="34" charset="-128"/>
              </a:rPr>
              <a:t>どうしても虫は入ってしまいます。なので野菜は加工する際、念入りに洗っています。それでも入ってしまうことはありますが、その時には誠心誠意あやまることを心がけています。</a:t>
            </a:r>
          </a:p>
        </p:txBody>
      </p:sp>
      <p:sp>
        <p:nvSpPr>
          <p:cNvPr id="19" name="テキスト ボックス 18"/>
          <p:cNvSpPr txBox="1"/>
          <p:nvPr/>
        </p:nvSpPr>
        <p:spPr>
          <a:xfrm>
            <a:off x="4341925" y="3563689"/>
            <a:ext cx="1849613" cy="338554"/>
          </a:xfrm>
          <a:prstGeom prst="rect">
            <a:avLst/>
          </a:prstGeom>
          <a:noFill/>
        </p:spPr>
        <p:txBody>
          <a:bodyPr wrap="square" rtlCol="0">
            <a:spAutoFit/>
          </a:bodyPr>
          <a:lstStyle/>
          <a:p>
            <a:r>
              <a:rPr lang="ja-JP" altLang="en-US" sz="800" dirty="0">
                <a:latin typeface="小塚ゴシック Pro EL" panose="020B0200000000000000" pitchFamily="34" charset="-128"/>
                <a:ea typeface="小塚ゴシック Pro EL" panose="020B0200000000000000" pitchFamily="34" charset="-128"/>
              </a:rPr>
              <a:t>これが川勝總本家</a:t>
            </a:r>
            <a:r>
              <a:rPr lang="ja-JP" altLang="en-US" sz="800" dirty="0" smtClean="0">
                <a:latin typeface="小塚ゴシック Pro EL" panose="020B0200000000000000" pitchFamily="34" charset="-128"/>
                <a:ea typeface="小塚ゴシック Pro EL" panose="020B0200000000000000" pitchFamily="34" charset="-128"/>
              </a:rPr>
              <a:t>。</a:t>
            </a:r>
            <a:endParaRPr lang="en-US" altLang="ja-JP" sz="800" dirty="0" smtClean="0">
              <a:latin typeface="小塚ゴシック Pro EL" panose="020B0200000000000000" pitchFamily="34" charset="-128"/>
              <a:ea typeface="小塚ゴシック Pro EL" panose="020B0200000000000000" pitchFamily="34" charset="-128"/>
            </a:endParaRPr>
          </a:p>
          <a:p>
            <a:r>
              <a:rPr lang="ja-JP" altLang="en-US" sz="800" dirty="0" smtClean="0">
                <a:latin typeface="小塚ゴシック Pro EL" panose="020B0200000000000000" pitchFamily="34" charset="-128"/>
                <a:ea typeface="小塚ゴシック Pro EL" panose="020B0200000000000000" pitchFamily="34" charset="-128"/>
              </a:rPr>
              <a:t>大宮通</a:t>
            </a:r>
            <a:r>
              <a:rPr lang="ja-JP" altLang="en-US" sz="800" dirty="0">
                <a:latin typeface="小塚ゴシック Pro EL" panose="020B0200000000000000" pitchFamily="34" charset="-128"/>
                <a:ea typeface="小塚ゴシック Pro EL" panose="020B0200000000000000" pitchFamily="34" charset="-128"/>
              </a:rPr>
              <a:t>に面している。</a:t>
            </a:r>
            <a:endParaRPr lang="en-US" altLang="ja-JP" sz="800" dirty="0">
              <a:latin typeface="小塚ゴシック Pro EL" panose="020B0200000000000000" pitchFamily="34" charset="-128"/>
              <a:ea typeface="小塚ゴシック Pro EL" panose="020B0200000000000000" pitchFamily="34" charset="-128"/>
            </a:endParaRPr>
          </a:p>
        </p:txBody>
      </p:sp>
      <p:sp>
        <p:nvSpPr>
          <p:cNvPr id="21" name="テキスト ボックス 20"/>
          <p:cNvSpPr txBox="1"/>
          <p:nvPr/>
        </p:nvSpPr>
        <p:spPr>
          <a:xfrm>
            <a:off x="2188413" y="7526783"/>
            <a:ext cx="1915183" cy="461665"/>
          </a:xfrm>
          <a:prstGeom prst="rect">
            <a:avLst/>
          </a:prstGeom>
          <a:noFill/>
        </p:spPr>
        <p:txBody>
          <a:bodyPr wrap="square" rtlCol="0">
            <a:spAutoFit/>
          </a:bodyPr>
          <a:lstStyle/>
          <a:p>
            <a:r>
              <a:rPr lang="ja-JP" altLang="en-US" sz="800" dirty="0">
                <a:latin typeface="小塚ゴシック Pro EL" panose="020B0200000000000000" pitchFamily="34" charset="-128"/>
                <a:ea typeface="小塚ゴシック Pro EL" panose="020B0200000000000000" pitchFamily="34" charset="-128"/>
              </a:rPr>
              <a:t>これは企業理念である愛と汗という文字の</a:t>
            </a:r>
            <a:r>
              <a:rPr lang="ja-JP" altLang="en-US" sz="800" dirty="0" smtClean="0">
                <a:latin typeface="小塚ゴシック Pro EL" panose="020B0200000000000000" pitchFamily="34" charset="-128"/>
                <a:ea typeface="小塚ゴシック Pro EL" panose="020B0200000000000000" pitchFamily="34" charset="-128"/>
              </a:rPr>
              <a:t>看板。</a:t>
            </a:r>
            <a:r>
              <a:rPr lang="ja-JP" altLang="en-US" sz="800" dirty="0">
                <a:latin typeface="小塚ゴシック Pro EL" panose="020B0200000000000000" pitchFamily="34" charset="-128"/>
                <a:ea typeface="小塚ゴシック Pro EL" panose="020B0200000000000000" pitchFamily="34" charset="-128"/>
              </a:rPr>
              <a:t>愛は人づくり（社員）で汗は物づくりに例えて</a:t>
            </a:r>
            <a:r>
              <a:rPr lang="ja-JP" altLang="en-US" sz="800" dirty="0" smtClean="0">
                <a:latin typeface="小塚ゴシック Pro EL" panose="020B0200000000000000" pitchFamily="34" charset="-128"/>
                <a:ea typeface="小塚ゴシック Pro EL" panose="020B0200000000000000" pitchFamily="34" charset="-128"/>
              </a:rPr>
              <a:t>ある。</a:t>
            </a:r>
            <a:endParaRPr lang="en-US" altLang="ja-JP" sz="800" dirty="0">
              <a:latin typeface="小塚ゴシック Pro EL" panose="020B0200000000000000" pitchFamily="34" charset="-128"/>
              <a:ea typeface="小塚ゴシック Pro EL" panose="020B0200000000000000" pitchFamily="34" charset="-128"/>
            </a:endParaRPr>
          </a:p>
        </p:txBody>
      </p:sp>
      <p:sp>
        <p:nvSpPr>
          <p:cNvPr id="23" name="テキスト ボックス 22"/>
          <p:cNvSpPr txBox="1"/>
          <p:nvPr/>
        </p:nvSpPr>
        <p:spPr>
          <a:xfrm>
            <a:off x="2335085" y="3582808"/>
            <a:ext cx="1768511" cy="338554"/>
          </a:xfrm>
          <a:prstGeom prst="rect">
            <a:avLst/>
          </a:prstGeom>
          <a:noFill/>
        </p:spPr>
        <p:txBody>
          <a:bodyPr wrap="square" rtlCol="0">
            <a:spAutoFit/>
          </a:bodyPr>
          <a:lstStyle/>
          <a:p>
            <a:pPr algn="ctr"/>
            <a:r>
              <a:rPr lang="ja-JP" altLang="en-US" sz="800" dirty="0">
                <a:latin typeface="小塚ゴシック Pro EL" panose="020B0200000000000000" pitchFamily="34" charset="-128"/>
                <a:ea typeface="小塚ゴシック Pro EL" panose="020B0200000000000000" pitchFamily="34" charset="-128"/>
              </a:rPr>
              <a:t>インタビューに答えて頂いた後、とても熱い想いが伝わって</a:t>
            </a:r>
            <a:r>
              <a:rPr lang="ja-JP" altLang="en-US" sz="800" dirty="0" smtClean="0">
                <a:latin typeface="小塚ゴシック Pro EL" panose="020B0200000000000000" pitchFamily="34" charset="-128"/>
                <a:ea typeface="小塚ゴシック Pro EL" panose="020B0200000000000000" pitchFamily="34" charset="-128"/>
              </a:rPr>
              <a:t>き</a:t>
            </a:r>
            <a:r>
              <a:rPr lang="ja-JP" altLang="en-US" sz="800" dirty="0">
                <a:latin typeface="小塚ゴシック Pro EL" panose="020B0200000000000000" pitchFamily="34" charset="-128"/>
                <a:ea typeface="小塚ゴシック Pro EL" panose="020B0200000000000000" pitchFamily="34" charset="-128"/>
              </a:rPr>
              <a:t>た</a:t>
            </a:r>
            <a:r>
              <a:rPr lang="ja-JP" altLang="en-US" sz="800" dirty="0" smtClean="0">
                <a:latin typeface="小塚ゴシック Pro EL" panose="020B0200000000000000" pitchFamily="34" charset="-128"/>
                <a:ea typeface="小塚ゴシック Pro EL" panose="020B0200000000000000" pitchFamily="34" charset="-128"/>
              </a:rPr>
              <a:t>。</a:t>
            </a:r>
            <a:endParaRPr lang="en-US" altLang="ja-JP" sz="800" dirty="0">
              <a:latin typeface="小塚ゴシック Pro EL" panose="020B0200000000000000" pitchFamily="34" charset="-128"/>
              <a:ea typeface="小塚ゴシック Pro EL" panose="020B0200000000000000" pitchFamily="34" charset="-128"/>
            </a:endParaRPr>
          </a:p>
        </p:txBody>
      </p:sp>
      <p:sp>
        <p:nvSpPr>
          <p:cNvPr id="50" name="テキスト ボックス 49"/>
          <p:cNvSpPr txBox="1"/>
          <p:nvPr/>
        </p:nvSpPr>
        <p:spPr>
          <a:xfrm>
            <a:off x="2468664" y="4055916"/>
            <a:ext cx="3354876" cy="2308324"/>
          </a:xfrm>
          <a:prstGeom prst="rect">
            <a:avLst/>
          </a:prstGeom>
          <a:noFill/>
        </p:spPr>
        <p:txBody>
          <a:bodyPr wrap="square" rtlCol="0">
            <a:spAutoFit/>
          </a:bodyPr>
          <a:lstStyle/>
          <a:p>
            <a:pPr algn="ctr">
              <a:lnSpc>
                <a:spcPct val="150000"/>
              </a:lnSpc>
            </a:pPr>
            <a:r>
              <a:rPr lang="ja-JP" altLang="en-US" sz="1050" dirty="0" smtClean="0">
                <a:latin typeface="小塚ゴシック Pro H" panose="020B0800000000000000" pitchFamily="34" charset="-128"/>
                <a:ea typeface="小塚ゴシック Pro H" panose="020B0800000000000000" pitchFamily="34" charset="-128"/>
              </a:rPr>
              <a:t>川勝總本家</a:t>
            </a:r>
            <a:r>
              <a:rPr lang="ja-JP" altLang="en-US" sz="1050" dirty="0">
                <a:latin typeface="小塚ゴシック Pro H" panose="020B0800000000000000" pitchFamily="34" charset="-128"/>
                <a:ea typeface="小塚ゴシック Pro H" panose="020B0800000000000000" pitchFamily="34" charset="-128"/>
              </a:rPr>
              <a:t>の</a:t>
            </a:r>
            <a:r>
              <a:rPr lang="ja-JP" altLang="en-US" sz="1050" dirty="0" smtClean="0">
                <a:latin typeface="小塚ゴシック Pro H" panose="020B0800000000000000" pitchFamily="34" charset="-128"/>
                <a:ea typeface="小塚ゴシック Pro H" panose="020B0800000000000000" pitchFamily="34" charset="-128"/>
              </a:rPr>
              <a:t>売り上げランキング</a:t>
            </a:r>
            <a:endParaRPr lang="ja-JP" altLang="en-US" sz="1050" dirty="0">
              <a:latin typeface="小塚ゴシック Pro H" panose="020B0800000000000000" pitchFamily="34" charset="-128"/>
              <a:ea typeface="小塚ゴシック Pro H" panose="020B0800000000000000" pitchFamily="34" charset="-128"/>
            </a:endParaRPr>
          </a:p>
          <a:p>
            <a:pPr>
              <a:lnSpc>
                <a:spcPct val="150000"/>
              </a:lnSpc>
            </a:pPr>
            <a:endParaRPr lang="ja-JP" altLang="en-US" sz="800" dirty="0">
              <a:latin typeface="小塚ゴシック Pro EL" panose="020B0200000000000000" pitchFamily="34" charset="-128"/>
              <a:ea typeface="小塚ゴシック Pro EL" panose="020B0200000000000000" pitchFamily="34" charset="-128"/>
            </a:endParaRPr>
          </a:p>
          <a:p>
            <a:pPr>
              <a:lnSpc>
                <a:spcPct val="150000"/>
              </a:lnSpc>
            </a:pPr>
            <a:r>
              <a:rPr lang="en-US" altLang="ja-JP" sz="1100" dirty="0">
                <a:latin typeface="小塚ゴシック Pro H" panose="020B0800000000000000" pitchFamily="34" charset="-128"/>
                <a:ea typeface="小塚ゴシック Pro H" panose="020B0800000000000000" pitchFamily="34" charset="-128"/>
              </a:rPr>
              <a:t>1</a:t>
            </a:r>
            <a:r>
              <a:rPr lang="ja-JP" altLang="en-US" sz="1100" dirty="0">
                <a:latin typeface="小塚ゴシック Pro H" panose="020B0800000000000000" pitchFamily="34" charset="-128"/>
                <a:ea typeface="小塚ゴシック Pro H" panose="020B0800000000000000" pitchFamily="34" charset="-128"/>
              </a:rPr>
              <a:t>位 </a:t>
            </a:r>
            <a:r>
              <a:rPr lang="ja-JP" altLang="en-US" sz="1100" dirty="0" smtClean="0">
                <a:latin typeface="小塚ゴシック Pro H" panose="020B0800000000000000" pitchFamily="34" charset="-128"/>
                <a:ea typeface="小塚ゴシック Pro H" panose="020B0800000000000000" pitchFamily="34" charset="-128"/>
              </a:rPr>
              <a:t>　</a:t>
            </a:r>
            <a:r>
              <a:rPr lang="ja-JP" altLang="en-US" sz="800" dirty="0" smtClean="0">
                <a:latin typeface="小塚ゴシック Pro H" panose="020B0800000000000000" pitchFamily="34" charset="-128"/>
                <a:ea typeface="小塚ゴシック Pro H" panose="020B0800000000000000" pitchFamily="34" charset="-128"/>
              </a:rPr>
              <a:t>千枚漬</a:t>
            </a:r>
            <a:r>
              <a:rPr lang="en-US" altLang="ja-JP" sz="800" dirty="0" smtClean="0">
                <a:latin typeface="小塚ゴシック Pro EL" panose="020B0200000000000000" pitchFamily="34" charset="-128"/>
                <a:ea typeface="小塚ゴシック Pro EL" panose="020B0200000000000000" pitchFamily="34" charset="-128"/>
              </a:rPr>
              <a:t>	</a:t>
            </a:r>
            <a:r>
              <a:rPr lang="ja-JP" altLang="en-US" sz="800" dirty="0" smtClean="0">
                <a:latin typeface="小塚ゴシック Pro EL" panose="020B0200000000000000" pitchFamily="34" charset="-128"/>
                <a:ea typeface="小塚ゴシック Pro EL" panose="020B0200000000000000" pitchFamily="34" charset="-128"/>
              </a:rPr>
              <a:t>１位</a:t>
            </a:r>
            <a:r>
              <a:rPr lang="ja-JP" altLang="en-US" sz="800" dirty="0">
                <a:latin typeface="小塚ゴシック Pro EL" panose="020B0200000000000000" pitchFamily="34" charset="-128"/>
                <a:ea typeface="小塚ゴシック Pro EL" panose="020B0200000000000000" pitchFamily="34" charset="-128"/>
              </a:rPr>
              <a:t>と言うだけあって試食させていた</a:t>
            </a:r>
            <a:r>
              <a:rPr lang="ja-JP" altLang="en-US" sz="800" dirty="0" err="1" smtClean="0">
                <a:latin typeface="小塚ゴシック Pro EL" panose="020B0200000000000000" pitchFamily="34" charset="-128"/>
                <a:ea typeface="小塚ゴシック Pro EL" panose="020B0200000000000000" pitchFamily="34" charset="-128"/>
              </a:rPr>
              <a:t>だ</a:t>
            </a:r>
            <a:endParaRPr lang="en-US" altLang="ja-JP" sz="800" dirty="0" smtClean="0">
              <a:latin typeface="小塚ゴシック Pro EL" panose="020B0200000000000000" pitchFamily="34" charset="-128"/>
              <a:ea typeface="小塚ゴシック Pro EL" panose="020B0200000000000000" pitchFamily="34" charset="-128"/>
            </a:endParaRPr>
          </a:p>
          <a:p>
            <a:pPr>
              <a:lnSpc>
                <a:spcPct val="150000"/>
              </a:lnSpc>
            </a:pPr>
            <a:r>
              <a:rPr lang="en-US" altLang="ja-JP" sz="800" dirty="0">
                <a:latin typeface="小塚ゴシック Pro EL" panose="020B0200000000000000" pitchFamily="34" charset="-128"/>
                <a:ea typeface="小塚ゴシック Pro EL" panose="020B0200000000000000" pitchFamily="34" charset="-128"/>
              </a:rPr>
              <a:t>	</a:t>
            </a:r>
            <a:r>
              <a:rPr lang="ja-JP" altLang="en-US" sz="800" dirty="0" smtClean="0">
                <a:latin typeface="小塚ゴシック Pro EL" panose="020B0200000000000000" pitchFamily="34" charset="-128"/>
                <a:ea typeface="小塚ゴシック Pro EL" panose="020B0200000000000000" pitchFamily="34" charset="-128"/>
              </a:rPr>
              <a:t>いたら</a:t>
            </a:r>
            <a:r>
              <a:rPr lang="ja-JP" altLang="en-US" sz="800" dirty="0">
                <a:latin typeface="小塚ゴシック Pro EL" panose="020B0200000000000000" pitchFamily="34" charset="-128"/>
                <a:ea typeface="小塚ゴシック Pro EL" panose="020B0200000000000000" pitchFamily="34" charset="-128"/>
              </a:rPr>
              <a:t>とてもおいしかったです</a:t>
            </a:r>
            <a:r>
              <a:rPr lang="ja-JP" altLang="en-US" sz="800" dirty="0" smtClean="0">
                <a:latin typeface="小塚ゴシック Pro EL" panose="020B0200000000000000" pitchFamily="34" charset="-128"/>
                <a:ea typeface="小塚ゴシック Pro EL" panose="020B0200000000000000" pitchFamily="34" charset="-128"/>
              </a:rPr>
              <a:t>。</a:t>
            </a:r>
            <a:endParaRPr lang="ja-JP" altLang="en-US" sz="800" dirty="0">
              <a:latin typeface="小塚ゴシック Pro EL" panose="020B0200000000000000" pitchFamily="34" charset="-128"/>
              <a:ea typeface="小塚ゴシック Pro EL" panose="020B0200000000000000" pitchFamily="34" charset="-128"/>
            </a:endParaRPr>
          </a:p>
          <a:p>
            <a:pPr>
              <a:lnSpc>
                <a:spcPct val="150000"/>
              </a:lnSpc>
            </a:pPr>
            <a:r>
              <a:rPr lang="en-US" altLang="ja-JP" sz="1050" dirty="0">
                <a:latin typeface="小塚ゴシック Pro H" panose="020B0800000000000000" pitchFamily="34" charset="-128"/>
                <a:ea typeface="小塚ゴシック Pro H" panose="020B0800000000000000" pitchFamily="34" charset="-128"/>
              </a:rPr>
              <a:t>2</a:t>
            </a:r>
            <a:r>
              <a:rPr lang="ja-JP" altLang="en-US" sz="1050" dirty="0">
                <a:latin typeface="小塚ゴシック Pro H" panose="020B0800000000000000" pitchFamily="34" charset="-128"/>
                <a:ea typeface="小塚ゴシック Pro H" panose="020B0800000000000000" pitchFamily="34" charset="-128"/>
              </a:rPr>
              <a:t>位 </a:t>
            </a:r>
            <a:r>
              <a:rPr lang="ja-JP" altLang="en-US" sz="800" dirty="0" smtClean="0">
                <a:latin typeface="小塚ゴシック Pro H" panose="020B0800000000000000" pitchFamily="34" charset="-128"/>
                <a:ea typeface="小塚ゴシック Pro H" panose="020B0800000000000000" pitchFamily="34" charset="-128"/>
              </a:rPr>
              <a:t>　大根</a:t>
            </a:r>
            <a:r>
              <a:rPr lang="ja-JP" altLang="en-US" sz="800" dirty="0">
                <a:latin typeface="小塚ゴシック Pro H" panose="020B0800000000000000" pitchFamily="34" charset="-128"/>
                <a:ea typeface="小塚ゴシック Pro H" panose="020B0800000000000000" pitchFamily="34" charset="-128"/>
              </a:rPr>
              <a:t>の</a:t>
            </a:r>
            <a:r>
              <a:rPr lang="ja-JP" altLang="en-US" sz="800" dirty="0" smtClean="0">
                <a:latin typeface="小塚ゴシック Pro H" panose="020B0800000000000000" pitchFamily="34" charset="-128"/>
                <a:ea typeface="小塚ゴシック Pro H" panose="020B0800000000000000" pitchFamily="34" charset="-128"/>
              </a:rPr>
              <a:t>沢庵</a:t>
            </a:r>
            <a:endParaRPr lang="en-US" altLang="ja-JP" sz="800" dirty="0" smtClean="0">
              <a:latin typeface="小塚ゴシック Pro H" panose="020B0800000000000000" pitchFamily="34" charset="-128"/>
              <a:ea typeface="小塚ゴシック Pro H" panose="020B0800000000000000" pitchFamily="34" charset="-128"/>
            </a:endParaRPr>
          </a:p>
          <a:p>
            <a:pPr>
              <a:lnSpc>
                <a:spcPct val="150000"/>
              </a:lnSpc>
            </a:pPr>
            <a:r>
              <a:rPr lang="ja-JP" altLang="en-US" sz="800" dirty="0" smtClean="0">
                <a:latin typeface="小塚ゴシック Pro EL" panose="020B0200000000000000" pitchFamily="34" charset="-128"/>
                <a:ea typeface="小塚ゴシック Pro EL" panose="020B0200000000000000" pitchFamily="34" charset="-128"/>
              </a:rPr>
              <a:t>　　　</a:t>
            </a:r>
            <a:r>
              <a:rPr lang="ja-JP" altLang="en-US" sz="800" dirty="0" err="1" smtClean="0">
                <a:latin typeface="小塚ゴシック Pro H" panose="020B0800000000000000" pitchFamily="34" charset="-128"/>
                <a:ea typeface="小塚ゴシック Pro H" panose="020B0800000000000000" pitchFamily="34" charset="-128"/>
              </a:rPr>
              <a:t>なす</a:t>
            </a:r>
            <a:r>
              <a:rPr lang="ja-JP" altLang="en-US" sz="800" dirty="0" err="1">
                <a:latin typeface="小塚ゴシック Pro H" panose="020B0800000000000000" pitchFamily="34" charset="-128"/>
                <a:ea typeface="小塚ゴシック Pro H" panose="020B0800000000000000" pitchFamily="34" charset="-128"/>
              </a:rPr>
              <a:t>の</a:t>
            </a:r>
            <a:r>
              <a:rPr lang="ja-JP" altLang="en-US" sz="800" dirty="0" smtClean="0">
                <a:latin typeface="小塚ゴシック Pro H" panose="020B0800000000000000" pitchFamily="34" charset="-128"/>
                <a:ea typeface="小塚ゴシック Pro H" panose="020B0800000000000000" pitchFamily="34" charset="-128"/>
              </a:rPr>
              <a:t>浅漬け</a:t>
            </a:r>
            <a:r>
              <a:rPr lang="en-US" altLang="ja-JP" sz="800" dirty="0" smtClean="0">
                <a:latin typeface="小塚ゴシック Pro EL" panose="020B0200000000000000" pitchFamily="34" charset="-128"/>
                <a:ea typeface="小塚ゴシック Pro EL" panose="020B0200000000000000" pitchFamily="34" charset="-128"/>
              </a:rPr>
              <a:t>	</a:t>
            </a:r>
            <a:r>
              <a:rPr lang="ja-JP" altLang="en-US" sz="800" dirty="0" smtClean="0">
                <a:latin typeface="小塚ゴシック Pro EL" panose="020B0200000000000000" pitchFamily="34" charset="-128"/>
                <a:ea typeface="小塚ゴシック Pro EL" panose="020B0200000000000000" pitchFamily="34" charset="-128"/>
              </a:rPr>
              <a:t>ナス</a:t>
            </a:r>
            <a:r>
              <a:rPr lang="ja-JP" altLang="en-US" sz="800" dirty="0">
                <a:latin typeface="小塚ゴシック Pro EL" panose="020B0200000000000000" pitchFamily="34" charset="-128"/>
                <a:ea typeface="小塚ゴシック Pro EL" panose="020B0200000000000000" pitchFamily="34" charset="-128"/>
              </a:rPr>
              <a:t>の浅漬けも試食させていただきました</a:t>
            </a:r>
            <a:r>
              <a:rPr lang="ja-JP" altLang="en-US" sz="800" dirty="0" smtClean="0">
                <a:latin typeface="小塚ゴシック Pro EL" panose="020B0200000000000000" pitchFamily="34" charset="-128"/>
                <a:ea typeface="小塚ゴシック Pro EL" panose="020B0200000000000000" pitchFamily="34" charset="-128"/>
              </a:rPr>
              <a:t>。</a:t>
            </a:r>
            <a:endParaRPr lang="en-US" altLang="ja-JP" sz="800" dirty="0" smtClean="0">
              <a:latin typeface="小塚ゴシック Pro EL" panose="020B0200000000000000" pitchFamily="34" charset="-128"/>
              <a:ea typeface="小塚ゴシック Pro EL" panose="020B0200000000000000" pitchFamily="34" charset="-128"/>
            </a:endParaRPr>
          </a:p>
          <a:p>
            <a:pPr>
              <a:lnSpc>
                <a:spcPct val="150000"/>
              </a:lnSpc>
            </a:pPr>
            <a:r>
              <a:rPr lang="en-US" altLang="ja-JP" sz="800" dirty="0">
                <a:latin typeface="小塚ゴシック Pro EL" panose="020B0200000000000000" pitchFamily="34" charset="-128"/>
                <a:ea typeface="小塚ゴシック Pro EL" panose="020B0200000000000000" pitchFamily="34" charset="-128"/>
              </a:rPr>
              <a:t>	</a:t>
            </a:r>
            <a:r>
              <a:rPr lang="ja-JP" altLang="en-US" sz="800" dirty="0" smtClean="0">
                <a:latin typeface="小塚ゴシック Pro EL" panose="020B0200000000000000" pitchFamily="34" charset="-128"/>
                <a:ea typeface="小塚ゴシック Pro EL" panose="020B0200000000000000" pitchFamily="34" charset="-128"/>
              </a:rPr>
              <a:t>独特</a:t>
            </a:r>
            <a:r>
              <a:rPr lang="ja-JP" altLang="en-US" sz="800" dirty="0">
                <a:latin typeface="小塚ゴシック Pro EL" panose="020B0200000000000000" pitchFamily="34" charset="-128"/>
                <a:ea typeface="小塚ゴシック Pro EL" panose="020B0200000000000000" pitchFamily="34" charset="-128"/>
              </a:rPr>
              <a:t>の味で、大人の味と言う感じがしました。</a:t>
            </a:r>
          </a:p>
          <a:p>
            <a:pPr>
              <a:lnSpc>
                <a:spcPct val="150000"/>
              </a:lnSpc>
            </a:pPr>
            <a:endParaRPr lang="en-US" altLang="ja-JP" sz="800" dirty="0" smtClean="0">
              <a:latin typeface="小塚ゴシック Pro H" panose="020B0800000000000000" pitchFamily="34" charset="-128"/>
              <a:ea typeface="小塚ゴシック Pro H" panose="020B0800000000000000" pitchFamily="34" charset="-128"/>
            </a:endParaRPr>
          </a:p>
          <a:p>
            <a:pPr>
              <a:lnSpc>
                <a:spcPct val="150000"/>
              </a:lnSpc>
            </a:pPr>
            <a:r>
              <a:rPr lang="ja-JP" altLang="en-US" sz="800" dirty="0" smtClean="0">
                <a:latin typeface="小塚ゴシック Pro H" panose="020B0800000000000000" pitchFamily="34" charset="-128"/>
                <a:ea typeface="小塚ゴシック Pro H" panose="020B0800000000000000" pitchFamily="34" charset="-128"/>
              </a:rPr>
              <a:t>専務</a:t>
            </a:r>
            <a:r>
              <a:rPr lang="ja-JP" altLang="en-US" sz="800" dirty="0">
                <a:latin typeface="小塚ゴシック Pro H" panose="020B0800000000000000" pitchFamily="34" charset="-128"/>
                <a:ea typeface="小塚ゴシック Pro H" panose="020B0800000000000000" pitchFamily="34" charset="-128"/>
              </a:rPr>
              <a:t>のおすすめ</a:t>
            </a:r>
            <a:r>
              <a:rPr lang="en-US" altLang="ja-JP" sz="800" dirty="0">
                <a:latin typeface="小塚ゴシック Pro H" panose="020B0800000000000000" pitchFamily="34" charset="-128"/>
                <a:ea typeface="小塚ゴシック Pro H" panose="020B0800000000000000" pitchFamily="34" charset="-128"/>
              </a:rPr>
              <a:t>1</a:t>
            </a:r>
            <a:r>
              <a:rPr lang="ja-JP" altLang="en-US" sz="800" dirty="0" smtClean="0">
                <a:latin typeface="小塚ゴシック Pro H" panose="020B0800000000000000" pitchFamily="34" charset="-128"/>
                <a:ea typeface="小塚ゴシック Pro H" panose="020B0800000000000000" pitchFamily="34" charset="-128"/>
              </a:rPr>
              <a:t>位</a:t>
            </a:r>
            <a:r>
              <a:rPr lang="en-US" altLang="ja-JP" sz="800" dirty="0" smtClean="0">
                <a:latin typeface="小塚ゴシック Pro EL" panose="020B0200000000000000" pitchFamily="34" charset="-128"/>
                <a:ea typeface="小塚ゴシック Pro EL" panose="020B0200000000000000" pitchFamily="34" charset="-128"/>
              </a:rPr>
              <a:t>	</a:t>
            </a:r>
          </a:p>
          <a:p>
            <a:pPr>
              <a:lnSpc>
                <a:spcPct val="150000"/>
              </a:lnSpc>
            </a:pPr>
            <a:r>
              <a:rPr lang="ja-JP" altLang="en-US" sz="800" dirty="0" smtClean="0">
                <a:latin typeface="小塚ゴシック Pro H" panose="020B0800000000000000" pitchFamily="34" charset="-128"/>
                <a:ea typeface="小塚ゴシック Pro H" panose="020B0800000000000000" pitchFamily="34" charset="-128"/>
              </a:rPr>
              <a:t>今昔沢庵</a:t>
            </a:r>
            <a:r>
              <a:rPr lang="en-US" altLang="ja-JP" sz="800" dirty="0" smtClean="0">
                <a:latin typeface="小塚ゴシック Pro EL" panose="020B0200000000000000" pitchFamily="34" charset="-128"/>
                <a:ea typeface="小塚ゴシック Pro EL" panose="020B0200000000000000" pitchFamily="34" charset="-128"/>
              </a:rPr>
              <a:t>	</a:t>
            </a:r>
            <a:r>
              <a:rPr lang="ja-JP" altLang="en-US" sz="800" dirty="0" smtClean="0">
                <a:latin typeface="小塚ゴシック Pro EL" panose="020B0200000000000000" pitchFamily="34" charset="-128"/>
                <a:ea typeface="小塚ゴシック Pro EL" panose="020B0200000000000000" pitchFamily="34" charset="-128"/>
              </a:rPr>
              <a:t>これ</a:t>
            </a:r>
            <a:r>
              <a:rPr lang="ja-JP" altLang="en-US" sz="800" dirty="0">
                <a:latin typeface="小塚ゴシック Pro EL" panose="020B0200000000000000" pitchFamily="34" charset="-128"/>
                <a:ea typeface="小塚ゴシック Pro EL" panose="020B0200000000000000" pitchFamily="34" charset="-128"/>
              </a:rPr>
              <a:t>は売り場で試食させていただきました</a:t>
            </a:r>
            <a:r>
              <a:rPr lang="ja-JP" altLang="en-US" sz="800" dirty="0" smtClean="0">
                <a:latin typeface="小塚ゴシック Pro EL" panose="020B0200000000000000" pitchFamily="34" charset="-128"/>
                <a:ea typeface="小塚ゴシック Pro EL" panose="020B0200000000000000" pitchFamily="34" charset="-128"/>
              </a:rPr>
              <a:t>。</a:t>
            </a:r>
            <a:endParaRPr lang="en-US" altLang="ja-JP" sz="800" dirty="0" smtClean="0">
              <a:latin typeface="小塚ゴシック Pro EL" panose="020B0200000000000000" pitchFamily="34" charset="-128"/>
              <a:ea typeface="小塚ゴシック Pro EL" panose="020B0200000000000000" pitchFamily="34" charset="-128"/>
            </a:endParaRPr>
          </a:p>
          <a:p>
            <a:pPr>
              <a:lnSpc>
                <a:spcPct val="150000"/>
              </a:lnSpc>
            </a:pPr>
            <a:r>
              <a:rPr lang="en-US" altLang="ja-JP" sz="800" dirty="0">
                <a:latin typeface="小塚ゴシック Pro EL" panose="020B0200000000000000" pitchFamily="34" charset="-128"/>
                <a:ea typeface="小塚ゴシック Pro EL" panose="020B0200000000000000" pitchFamily="34" charset="-128"/>
              </a:rPr>
              <a:t>	</a:t>
            </a:r>
            <a:r>
              <a:rPr lang="ja-JP" altLang="en-US" sz="800" dirty="0" smtClean="0">
                <a:latin typeface="小塚ゴシック Pro EL" panose="020B0200000000000000" pitchFamily="34" charset="-128"/>
                <a:ea typeface="小塚ゴシック Pro EL" panose="020B0200000000000000" pitchFamily="34" charset="-128"/>
              </a:rPr>
              <a:t>普通</a:t>
            </a:r>
            <a:r>
              <a:rPr lang="ja-JP" altLang="en-US" sz="800" dirty="0">
                <a:latin typeface="小塚ゴシック Pro EL" panose="020B0200000000000000" pitchFamily="34" charset="-128"/>
                <a:ea typeface="小塚ゴシック Pro EL" panose="020B0200000000000000" pitchFamily="34" charset="-128"/>
              </a:rPr>
              <a:t>の沢庵と違い、おいしかったです。</a:t>
            </a:r>
          </a:p>
        </p:txBody>
      </p:sp>
      <p:sp>
        <p:nvSpPr>
          <p:cNvPr id="24" name="角丸四角形 23"/>
          <p:cNvSpPr/>
          <p:nvPr/>
        </p:nvSpPr>
        <p:spPr>
          <a:xfrm rot="21146540">
            <a:off x="6032261" y="5335528"/>
            <a:ext cx="2266554" cy="528424"/>
          </a:xfrm>
          <a:prstGeom prst="roundRect">
            <a:avLst>
              <a:gd name="adj" fmla="val 6817"/>
            </a:avLst>
          </a:prstGeom>
          <a:solidFill>
            <a:srgbClr val="4DC885">
              <a:alpha val="9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939" tIns="49970" rIns="99939" bIns="49970" numCol="1" spcCol="0" rtlCol="0" fromWordArt="0" anchor="ctr" anchorCtr="0" forceAA="0" compatLnSpc="1">
            <a:prstTxWarp prst="textNoShape">
              <a:avLst/>
            </a:prstTxWarp>
            <a:noAutofit/>
          </a:bodyPr>
          <a:lstStyle/>
          <a:p>
            <a:pPr algn="ctr"/>
            <a:r>
              <a:rPr lang="ja-JP" altLang="en-US" sz="1311" dirty="0" smtClean="0">
                <a:solidFill>
                  <a:schemeClr val="bg1"/>
                </a:solidFill>
                <a:latin typeface="小塚ゴシック Pro H" panose="020B0800000000000000" pitchFamily="34" charset="-128"/>
                <a:ea typeface="小塚ゴシック Pro H" panose="020B0800000000000000" pitchFamily="34" charset="-128"/>
              </a:rPr>
              <a:t>株式会社</a:t>
            </a:r>
            <a:endParaRPr lang="en-US" altLang="ja-JP" sz="1311" dirty="0" smtClean="0">
              <a:solidFill>
                <a:schemeClr val="bg1"/>
              </a:solidFill>
              <a:latin typeface="小塚ゴシック Pro H" panose="020B0800000000000000" pitchFamily="34" charset="-128"/>
              <a:ea typeface="小塚ゴシック Pro H" panose="020B0800000000000000" pitchFamily="34" charset="-128"/>
            </a:endParaRPr>
          </a:p>
          <a:p>
            <a:pPr algn="ctr"/>
            <a:r>
              <a:rPr lang="ja-JP" altLang="en-US" sz="1311" dirty="0">
                <a:solidFill>
                  <a:schemeClr val="bg1"/>
                </a:solidFill>
                <a:latin typeface="小塚ゴシック Pro H" panose="020B0800000000000000" pitchFamily="34" charset="-128"/>
                <a:ea typeface="小塚ゴシック Pro H" panose="020B0800000000000000" pitchFamily="34" charset="-128"/>
              </a:rPr>
              <a:t>川勝總</a:t>
            </a:r>
            <a:r>
              <a:rPr lang="ja-JP" altLang="en-US" sz="1311" dirty="0" smtClean="0">
                <a:solidFill>
                  <a:schemeClr val="bg1"/>
                </a:solidFill>
                <a:latin typeface="小塚ゴシック Pro H" panose="020B0800000000000000" pitchFamily="34" charset="-128"/>
                <a:ea typeface="小塚ゴシック Pro H" panose="020B0800000000000000" pitchFamily="34" charset="-128"/>
              </a:rPr>
              <a:t>本家の</a:t>
            </a:r>
            <a:r>
              <a:rPr lang="ja-JP" altLang="en-US" sz="1311" dirty="0">
                <a:solidFill>
                  <a:schemeClr val="bg1"/>
                </a:solidFill>
                <a:latin typeface="小塚ゴシック Pro H" panose="020B0800000000000000" pitchFamily="34" charset="-128"/>
                <a:ea typeface="小塚ゴシック Pro H" panose="020B0800000000000000" pitchFamily="34" charset="-128"/>
              </a:rPr>
              <a:t>基本情報</a:t>
            </a:r>
          </a:p>
        </p:txBody>
      </p:sp>
      <p:cxnSp>
        <p:nvCxnSpPr>
          <p:cNvPr id="42" name="直線コネクタ 41"/>
          <p:cNvCxnSpPr/>
          <p:nvPr/>
        </p:nvCxnSpPr>
        <p:spPr>
          <a:xfrm flipV="1">
            <a:off x="6428935" y="607977"/>
            <a:ext cx="4192173" cy="2233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8205" y="6604301"/>
            <a:ext cx="1552909" cy="867631"/>
          </a:xfrm>
          <a:prstGeom prst="rect">
            <a:avLst/>
          </a:prstGeom>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00947" y="6611457"/>
            <a:ext cx="1572306" cy="884422"/>
          </a:xfrm>
          <a:prstGeom prst="rect">
            <a:avLst/>
          </a:prstGeom>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8204" y="2632803"/>
            <a:ext cx="1572306" cy="884422"/>
          </a:xfrm>
          <a:prstGeom prst="rect">
            <a:avLst/>
          </a:prstGeom>
        </p:spPr>
      </p:pic>
      <p:sp>
        <p:nvSpPr>
          <p:cNvPr id="31" name="テキスト ボックス 30"/>
          <p:cNvSpPr txBox="1"/>
          <p:nvPr/>
        </p:nvSpPr>
        <p:spPr>
          <a:xfrm>
            <a:off x="4200947" y="7588339"/>
            <a:ext cx="1664169" cy="338554"/>
          </a:xfrm>
          <a:prstGeom prst="rect">
            <a:avLst/>
          </a:prstGeom>
          <a:noFill/>
        </p:spPr>
        <p:txBody>
          <a:bodyPr wrap="square" rtlCol="0">
            <a:spAutoFit/>
          </a:bodyPr>
          <a:lstStyle/>
          <a:p>
            <a:r>
              <a:rPr lang="ja-JP" altLang="en-US" sz="800" dirty="0" smtClean="0">
                <a:latin typeface="小塚ゴシック Pro EL" panose="020B0200000000000000" pitchFamily="34" charset="-128"/>
                <a:ea typeface="小塚ゴシック Pro EL" panose="020B0200000000000000" pitchFamily="34" charset="-128"/>
              </a:rPr>
              <a:t>店内</a:t>
            </a:r>
            <a:r>
              <a:rPr lang="ja-JP" altLang="en-US" sz="800" dirty="0">
                <a:latin typeface="小塚ゴシック Pro EL" panose="020B0200000000000000" pitchFamily="34" charset="-128"/>
                <a:ea typeface="小塚ゴシック Pro EL" panose="020B0200000000000000" pitchFamily="34" charset="-128"/>
              </a:rPr>
              <a:t>の</a:t>
            </a:r>
            <a:r>
              <a:rPr lang="ja-JP" altLang="en-US" sz="800" dirty="0" smtClean="0">
                <a:latin typeface="小塚ゴシック Pro EL" panose="020B0200000000000000" pitchFamily="34" charset="-128"/>
                <a:ea typeface="小塚ゴシック Pro EL" panose="020B0200000000000000" pitchFamily="34" charset="-128"/>
              </a:rPr>
              <a:t>様子。</a:t>
            </a:r>
            <a:r>
              <a:rPr lang="ja-JP" altLang="en-US" sz="800" dirty="0">
                <a:latin typeface="小塚ゴシック Pro EL" panose="020B0200000000000000" pitchFamily="34" charset="-128"/>
                <a:ea typeface="小塚ゴシック Pro EL" panose="020B0200000000000000" pitchFamily="34" charset="-128"/>
              </a:rPr>
              <a:t>漬物の種類が豊富で試食も</a:t>
            </a:r>
            <a:r>
              <a:rPr lang="ja-JP" altLang="en-US" sz="800" dirty="0" smtClean="0">
                <a:latin typeface="小塚ゴシック Pro EL" panose="020B0200000000000000" pitchFamily="34" charset="-128"/>
                <a:ea typeface="小塚ゴシック Pro EL" panose="020B0200000000000000" pitchFamily="34" charset="-128"/>
              </a:rPr>
              <a:t>たくさんあ</a:t>
            </a:r>
            <a:r>
              <a:rPr lang="ja-JP" altLang="en-US" sz="800" dirty="0">
                <a:latin typeface="小塚ゴシック Pro EL" panose="020B0200000000000000" pitchFamily="34" charset="-128"/>
                <a:ea typeface="小塚ゴシック Pro EL" panose="020B0200000000000000" pitchFamily="34" charset="-128"/>
              </a:rPr>
              <a:t>った</a:t>
            </a:r>
            <a:r>
              <a:rPr lang="ja-JP" altLang="en-US" sz="800" dirty="0" smtClean="0">
                <a:latin typeface="小塚ゴシック Pro EL" panose="020B0200000000000000" pitchFamily="34" charset="-128"/>
                <a:ea typeface="小塚ゴシック Pro EL" panose="020B0200000000000000" pitchFamily="34" charset="-128"/>
              </a:rPr>
              <a:t>。</a:t>
            </a:r>
            <a:endParaRPr lang="en-US" altLang="ja-JP" sz="800" dirty="0">
              <a:latin typeface="小塚ゴシック Pro EL" panose="020B0200000000000000" pitchFamily="34" charset="-128"/>
              <a:ea typeface="小塚ゴシック Pro EL" panose="020B0200000000000000" pitchFamily="34" charset="-128"/>
            </a:endParaRPr>
          </a:p>
        </p:txBody>
      </p:sp>
      <p:cxnSp>
        <p:nvCxnSpPr>
          <p:cNvPr id="34" name="直線コネクタ 33"/>
          <p:cNvCxnSpPr/>
          <p:nvPr/>
        </p:nvCxnSpPr>
        <p:spPr>
          <a:xfrm flipV="1">
            <a:off x="6428935" y="147178"/>
            <a:ext cx="4192173" cy="2233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pic>
        <p:nvPicPr>
          <p:cNvPr id="32" name="図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00947" y="2630351"/>
            <a:ext cx="1572306" cy="884422"/>
          </a:xfrm>
          <a:prstGeom prst="rect">
            <a:avLst/>
          </a:prstGeom>
        </p:spPr>
      </p:pic>
      <p:pic>
        <p:nvPicPr>
          <p:cNvPr id="2" name="図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91538" y="2440820"/>
            <a:ext cx="4429570" cy="2491633"/>
          </a:xfrm>
          <a:prstGeom prst="rect">
            <a:avLst/>
          </a:prstGeom>
        </p:spPr>
      </p:pic>
    </p:spTree>
    <p:extLst>
      <p:ext uri="{BB962C8B-B14F-4D97-AF65-F5344CB8AC3E}">
        <p14:creationId xmlns:p14="http://schemas.microsoft.com/office/powerpoint/2010/main" val="494815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6230</TotalTime>
  <Words>1230</Words>
  <Application>Microsoft Office PowerPoint</Application>
  <PresentationFormat>B4 (ISO) 250x353 mm</PresentationFormat>
  <Paragraphs>93</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小塚ゴシック Pro EL</vt:lpstr>
      <vt:lpstr>小塚ゴシック Pro H</vt:lpstr>
      <vt:lpstr>小塚ゴシック Pro L</vt:lpstr>
      <vt:lpstr>小塚ゴシック Pro M</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Urata</dc:creator>
  <cp:lastModifiedBy>glocalcenter</cp:lastModifiedBy>
  <cp:revision>90</cp:revision>
  <cp:lastPrinted>2015-06-25T11:20:37Z</cp:lastPrinted>
  <dcterms:created xsi:type="dcterms:W3CDTF">2015-05-12T03:21:19Z</dcterms:created>
  <dcterms:modified xsi:type="dcterms:W3CDTF">2015-07-21T07:33:34Z</dcterms:modified>
</cp:coreProperties>
</file>