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6858000" cy="9144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50" d="100"/>
          <a:sy n="150" d="100"/>
        </p:scale>
        <p:origin x="-624" y="538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58888AD0-59A5-405A-9640-5B6B739764CA}" type="datetimeFigureOut">
              <a:rPr kumimoji="1" lang="ja-JP" altLang="en-US" smtClean="0"/>
              <a:t>2014/8/25</a:t>
            </a:fld>
            <a:endParaRPr kumimoji="1" lang="ja-JP" altLang="en-US"/>
          </a:p>
        </p:txBody>
      </p:sp>
      <p:sp>
        <p:nvSpPr>
          <p:cNvPr id="4" name="スライド イメージ プレースホルダー 3"/>
          <p:cNvSpPr>
            <a:spLocks noGrp="1" noRot="1" noChangeAspect="1"/>
          </p:cNvSpPr>
          <p:nvPr>
            <p:ph type="sldImg" idx="2"/>
          </p:nvPr>
        </p:nvSpPr>
        <p:spPr>
          <a:xfrm>
            <a:off x="2006600" y="746125"/>
            <a:ext cx="27940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F7E3B578-A7B9-4A44-8836-B68B95967461}" type="slidenum">
              <a:rPr kumimoji="1" lang="ja-JP" altLang="en-US" smtClean="0"/>
              <a:t>‹#›</a:t>
            </a:fld>
            <a:endParaRPr kumimoji="1" lang="ja-JP" altLang="en-US"/>
          </a:p>
        </p:txBody>
      </p:sp>
    </p:spTree>
    <p:extLst>
      <p:ext uri="{BB962C8B-B14F-4D97-AF65-F5344CB8AC3E}">
        <p14:creationId xmlns:p14="http://schemas.microsoft.com/office/powerpoint/2010/main" val="31888791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7E3B578-A7B9-4A44-8836-B68B95967461}" type="slidenum">
              <a:rPr kumimoji="1" lang="ja-JP" altLang="en-US" smtClean="0"/>
              <a:t>1</a:t>
            </a:fld>
            <a:endParaRPr kumimoji="1" lang="ja-JP" altLang="en-US"/>
          </a:p>
        </p:txBody>
      </p:sp>
    </p:spTree>
    <p:extLst>
      <p:ext uri="{BB962C8B-B14F-4D97-AF65-F5344CB8AC3E}">
        <p14:creationId xmlns:p14="http://schemas.microsoft.com/office/powerpoint/2010/main" val="3536982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147DB96-22FF-4D8D-B5FA-D8178E9D2274}" type="datetimeFigureOut">
              <a:rPr kumimoji="1" lang="ja-JP" altLang="en-US" smtClean="0"/>
              <a:t>2014/8/25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CA68F1-58F0-47ED-81A4-15C3F9846730}" type="slidenum">
              <a:rPr kumimoji="1" lang="ja-JP" altLang="en-US" smtClean="0"/>
              <a:t>‹#›</a:t>
            </a:fld>
            <a:endParaRPr kumimoji="1" lang="ja-JP" altLang="en-US"/>
          </a:p>
        </p:txBody>
      </p:sp>
    </p:spTree>
    <p:extLst>
      <p:ext uri="{BB962C8B-B14F-4D97-AF65-F5344CB8AC3E}">
        <p14:creationId xmlns:p14="http://schemas.microsoft.com/office/powerpoint/2010/main" val="804806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147DB96-22FF-4D8D-B5FA-D8178E9D2274}" type="datetimeFigureOut">
              <a:rPr kumimoji="1" lang="ja-JP" altLang="en-US" smtClean="0"/>
              <a:t>2014/8/25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CA68F1-58F0-47ED-81A4-15C3F9846730}" type="slidenum">
              <a:rPr kumimoji="1" lang="ja-JP" altLang="en-US" smtClean="0"/>
              <a:t>‹#›</a:t>
            </a:fld>
            <a:endParaRPr kumimoji="1" lang="ja-JP" altLang="en-US"/>
          </a:p>
        </p:txBody>
      </p:sp>
    </p:spTree>
    <p:extLst>
      <p:ext uri="{BB962C8B-B14F-4D97-AF65-F5344CB8AC3E}">
        <p14:creationId xmlns:p14="http://schemas.microsoft.com/office/powerpoint/2010/main" val="2092324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488951"/>
            <a:ext cx="1157288" cy="10401300"/>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257175" y="488951"/>
            <a:ext cx="3357563" cy="10401300"/>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147DB96-22FF-4D8D-B5FA-D8178E9D2274}" type="datetimeFigureOut">
              <a:rPr kumimoji="1" lang="ja-JP" altLang="en-US" smtClean="0"/>
              <a:t>2014/8/25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CA68F1-58F0-47ED-81A4-15C3F9846730}" type="slidenum">
              <a:rPr kumimoji="1" lang="ja-JP" altLang="en-US" smtClean="0"/>
              <a:t>‹#›</a:t>
            </a:fld>
            <a:endParaRPr kumimoji="1" lang="ja-JP" altLang="en-US"/>
          </a:p>
        </p:txBody>
      </p:sp>
    </p:spTree>
    <p:extLst>
      <p:ext uri="{BB962C8B-B14F-4D97-AF65-F5344CB8AC3E}">
        <p14:creationId xmlns:p14="http://schemas.microsoft.com/office/powerpoint/2010/main" val="332192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147DB96-22FF-4D8D-B5FA-D8178E9D2274}" type="datetimeFigureOut">
              <a:rPr kumimoji="1" lang="ja-JP" altLang="en-US" smtClean="0"/>
              <a:t>2014/8/25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CA68F1-58F0-47ED-81A4-15C3F9846730}" type="slidenum">
              <a:rPr kumimoji="1" lang="ja-JP" altLang="en-US" smtClean="0"/>
              <a:t>‹#›</a:t>
            </a:fld>
            <a:endParaRPr kumimoji="1" lang="ja-JP" altLang="en-US"/>
          </a:p>
        </p:txBody>
      </p:sp>
    </p:spTree>
    <p:extLst>
      <p:ext uri="{BB962C8B-B14F-4D97-AF65-F5344CB8AC3E}">
        <p14:creationId xmlns:p14="http://schemas.microsoft.com/office/powerpoint/2010/main" val="147038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147DB96-22FF-4D8D-B5FA-D8178E9D2274}" type="datetimeFigureOut">
              <a:rPr kumimoji="1" lang="ja-JP" altLang="en-US" smtClean="0"/>
              <a:t>2014/8/25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CA68F1-58F0-47ED-81A4-15C3F9846730}" type="slidenum">
              <a:rPr kumimoji="1" lang="ja-JP" altLang="en-US" smtClean="0"/>
              <a:t>‹#›</a:t>
            </a:fld>
            <a:endParaRPr kumimoji="1" lang="ja-JP" altLang="en-US"/>
          </a:p>
        </p:txBody>
      </p:sp>
    </p:spTree>
    <p:extLst>
      <p:ext uri="{BB962C8B-B14F-4D97-AF65-F5344CB8AC3E}">
        <p14:creationId xmlns:p14="http://schemas.microsoft.com/office/powerpoint/2010/main" val="3901625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147DB96-22FF-4D8D-B5FA-D8178E9D2274}" type="datetimeFigureOut">
              <a:rPr kumimoji="1" lang="ja-JP" altLang="en-US" smtClean="0"/>
              <a:t>2014/8/25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5CA68F1-58F0-47ED-81A4-15C3F9846730}" type="slidenum">
              <a:rPr kumimoji="1" lang="ja-JP" altLang="en-US" smtClean="0"/>
              <a:t>‹#›</a:t>
            </a:fld>
            <a:endParaRPr kumimoji="1" lang="ja-JP" altLang="en-US"/>
          </a:p>
        </p:txBody>
      </p:sp>
    </p:spTree>
    <p:extLst>
      <p:ext uri="{BB962C8B-B14F-4D97-AF65-F5344CB8AC3E}">
        <p14:creationId xmlns:p14="http://schemas.microsoft.com/office/powerpoint/2010/main" val="1498577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147DB96-22FF-4D8D-B5FA-D8178E9D2274}" type="datetimeFigureOut">
              <a:rPr kumimoji="1" lang="ja-JP" altLang="en-US" smtClean="0"/>
              <a:t>2014/8/25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5CA68F1-58F0-47ED-81A4-15C3F9846730}" type="slidenum">
              <a:rPr kumimoji="1" lang="ja-JP" altLang="en-US" smtClean="0"/>
              <a:t>‹#›</a:t>
            </a:fld>
            <a:endParaRPr kumimoji="1" lang="ja-JP" altLang="en-US"/>
          </a:p>
        </p:txBody>
      </p:sp>
    </p:spTree>
    <p:extLst>
      <p:ext uri="{BB962C8B-B14F-4D97-AF65-F5344CB8AC3E}">
        <p14:creationId xmlns:p14="http://schemas.microsoft.com/office/powerpoint/2010/main" val="1826232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147DB96-22FF-4D8D-B5FA-D8178E9D2274}" type="datetimeFigureOut">
              <a:rPr kumimoji="1" lang="ja-JP" altLang="en-US" smtClean="0"/>
              <a:t>2014/8/25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5CA68F1-58F0-47ED-81A4-15C3F9846730}" type="slidenum">
              <a:rPr kumimoji="1" lang="ja-JP" altLang="en-US" smtClean="0"/>
              <a:t>‹#›</a:t>
            </a:fld>
            <a:endParaRPr kumimoji="1" lang="ja-JP" altLang="en-US"/>
          </a:p>
        </p:txBody>
      </p:sp>
    </p:spTree>
    <p:extLst>
      <p:ext uri="{BB962C8B-B14F-4D97-AF65-F5344CB8AC3E}">
        <p14:creationId xmlns:p14="http://schemas.microsoft.com/office/powerpoint/2010/main" val="834732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147DB96-22FF-4D8D-B5FA-D8178E9D2274}" type="datetimeFigureOut">
              <a:rPr kumimoji="1" lang="ja-JP" altLang="en-US" smtClean="0"/>
              <a:t>2014/8/25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5CA68F1-58F0-47ED-81A4-15C3F9846730}" type="slidenum">
              <a:rPr kumimoji="1" lang="ja-JP" altLang="en-US" smtClean="0"/>
              <a:t>‹#›</a:t>
            </a:fld>
            <a:endParaRPr kumimoji="1" lang="ja-JP" altLang="en-US"/>
          </a:p>
        </p:txBody>
      </p:sp>
    </p:spTree>
    <p:extLst>
      <p:ext uri="{BB962C8B-B14F-4D97-AF65-F5344CB8AC3E}">
        <p14:creationId xmlns:p14="http://schemas.microsoft.com/office/powerpoint/2010/main" val="3463378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147DB96-22FF-4D8D-B5FA-D8178E9D2274}" type="datetimeFigureOut">
              <a:rPr kumimoji="1" lang="ja-JP" altLang="en-US" smtClean="0"/>
              <a:t>2014/8/25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5CA68F1-58F0-47ED-81A4-15C3F9846730}" type="slidenum">
              <a:rPr kumimoji="1" lang="ja-JP" altLang="en-US" smtClean="0"/>
              <a:t>‹#›</a:t>
            </a:fld>
            <a:endParaRPr kumimoji="1" lang="ja-JP" altLang="en-US"/>
          </a:p>
        </p:txBody>
      </p:sp>
    </p:spTree>
    <p:extLst>
      <p:ext uri="{BB962C8B-B14F-4D97-AF65-F5344CB8AC3E}">
        <p14:creationId xmlns:p14="http://schemas.microsoft.com/office/powerpoint/2010/main" val="50741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147DB96-22FF-4D8D-B5FA-D8178E9D2274}" type="datetimeFigureOut">
              <a:rPr kumimoji="1" lang="ja-JP" altLang="en-US" smtClean="0"/>
              <a:t>2014/8/25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5CA68F1-58F0-47ED-81A4-15C3F9846730}" type="slidenum">
              <a:rPr kumimoji="1" lang="ja-JP" altLang="en-US" smtClean="0"/>
              <a:t>‹#›</a:t>
            </a:fld>
            <a:endParaRPr kumimoji="1" lang="ja-JP" altLang="en-US"/>
          </a:p>
        </p:txBody>
      </p:sp>
    </p:spTree>
    <p:extLst>
      <p:ext uri="{BB962C8B-B14F-4D97-AF65-F5344CB8AC3E}">
        <p14:creationId xmlns:p14="http://schemas.microsoft.com/office/powerpoint/2010/main" val="277073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147DB96-22FF-4D8D-B5FA-D8178E9D2274}" type="datetimeFigureOut">
              <a:rPr kumimoji="1" lang="ja-JP" altLang="en-US" smtClean="0"/>
              <a:t>2014/8/25</a:t>
            </a:fld>
            <a:endParaRPr kumimoji="1" lang="ja-JP" altLang="en-US"/>
          </a:p>
        </p:txBody>
      </p:sp>
      <p:sp>
        <p:nvSpPr>
          <p:cNvPr id="5" name="フッター プレースホルダー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5CA68F1-58F0-47ED-81A4-15C3F9846730}" type="slidenum">
              <a:rPr kumimoji="1" lang="ja-JP" altLang="en-US" smtClean="0"/>
              <a:t>‹#›</a:t>
            </a:fld>
            <a:endParaRPr kumimoji="1" lang="ja-JP" altLang="en-US"/>
          </a:p>
        </p:txBody>
      </p:sp>
    </p:spTree>
    <p:extLst>
      <p:ext uri="{BB962C8B-B14F-4D97-AF65-F5344CB8AC3E}">
        <p14:creationId xmlns:p14="http://schemas.microsoft.com/office/powerpoint/2010/main" val="3686117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正方形/長方形 45"/>
          <p:cNvSpPr/>
          <p:nvPr/>
        </p:nvSpPr>
        <p:spPr>
          <a:xfrm>
            <a:off x="92499" y="6516216"/>
            <a:ext cx="3120477" cy="2416914"/>
          </a:xfrm>
          <a:prstGeom prst="rect">
            <a:avLst/>
          </a:prstGeom>
          <a:pattFill prst="pct20">
            <a:fgClr>
              <a:srgbClr val="6699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1857610" y="1319064"/>
            <a:ext cx="97230" cy="972000"/>
          </a:xfrm>
          <a:prstGeom prst="rect">
            <a:avLst/>
          </a:prstGeom>
          <a:pattFill prst="pct30">
            <a:fgClr>
              <a:schemeClr val="bg1"/>
            </a:fgClr>
            <a:bgClr>
              <a:srgbClr val="6699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4" name="正方形/長方形 43"/>
          <p:cNvSpPr/>
          <p:nvPr/>
        </p:nvSpPr>
        <p:spPr>
          <a:xfrm>
            <a:off x="1686058" y="4013353"/>
            <a:ext cx="86758" cy="414631"/>
          </a:xfrm>
          <a:prstGeom prst="rect">
            <a:avLst/>
          </a:prstGeom>
          <a:pattFill prst="pct30">
            <a:fgClr>
              <a:schemeClr val="bg1"/>
            </a:fgClr>
            <a:bgClr>
              <a:srgbClr val="6699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3" name="正方形/長方形 42"/>
          <p:cNvSpPr/>
          <p:nvPr/>
        </p:nvSpPr>
        <p:spPr>
          <a:xfrm>
            <a:off x="4640973" y="4013635"/>
            <a:ext cx="90632" cy="503768"/>
          </a:xfrm>
          <a:prstGeom prst="rect">
            <a:avLst/>
          </a:prstGeom>
          <a:pattFill prst="pct30">
            <a:fgClr>
              <a:schemeClr val="bg1"/>
            </a:fgClr>
            <a:bgClr>
              <a:srgbClr val="6699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2" name="正方形/長方形 41"/>
          <p:cNvSpPr/>
          <p:nvPr/>
        </p:nvSpPr>
        <p:spPr>
          <a:xfrm>
            <a:off x="5147435" y="6525060"/>
            <a:ext cx="88450" cy="1133084"/>
          </a:xfrm>
          <a:prstGeom prst="rect">
            <a:avLst/>
          </a:prstGeom>
          <a:pattFill prst="pct30">
            <a:fgClr>
              <a:schemeClr val="bg1"/>
            </a:fgClr>
            <a:bgClr>
              <a:srgbClr val="6699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1" name="正方形/長方形 40"/>
          <p:cNvSpPr/>
          <p:nvPr/>
        </p:nvSpPr>
        <p:spPr>
          <a:xfrm>
            <a:off x="6610930" y="1319064"/>
            <a:ext cx="97230" cy="516632"/>
          </a:xfrm>
          <a:prstGeom prst="rect">
            <a:avLst/>
          </a:prstGeom>
          <a:pattFill prst="pct30">
            <a:fgClr>
              <a:schemeClr val="bg1"/>
            </a:fgClr>
            <a:bgClr>
              <a:srgbClr val="6699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7" name="正方形/長方形 36"/>
          <p:cNvSpPr/>
          <p:nvPr/>
        </p:nvSpPr>
        <p:spPr>
          <a:xfrm>
            <a:off x="0" y="0"/>
            <a:ext cx="6858000" cy="1115616"/>
          </a:xfrm>
          <a:prstGeom prst="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8795" y="77887"/>
            <a:ext cx="3708066" cy="400110"/>
          </a:xfrm>
          <a:prstGeom prst="rect">
            <a:avLst/>
          </a:prstGeom>
          <a:noFill/>
        </p:spPr>
        <p:txBody>
          <a:bodyPr wrap="none" rtlCol="0">
            <a:spAutoFit/>
          </a:bodyPr>
          <a:lstStyle/>
          <a:p>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京都</a:t>
            </a:r>
            <a:r>
              <a:rPr kumimoji="1" lang="ja-JP" altLang="en-US" sz="2000" dirty="0" smtClean="0">
                <a:solidFill>
                  <a:schemeClr val="bg1"/>
                </a:solidFill>
                <a:latin typeface="HGP創英角ｺﾞｼｯｸUB" panose="020B0900000000000000" pitchFamily="50" charset="-128"/>
                <a:ea typeface="HGP創英角ｺﾞｼｯｸUB" panose="020B0900000000000000" pitchFamily="50" charset="-128"/>
              </a:rPr>
              <a:t>企業の魅力発信インタビュー</a:t>
            </a:r>
            <a:endPar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2" name="テキスト ボックス 11"/>
          <p:cNvSpPr txBox="1"/>
          <p:nvPr/>
        </p:nvSpPr>
        <p:spPr>
          <a:xfrm>
            <a:off x="44624" y="530841"/>
            <a:ext cx="6696743" cy="584775"/>
          </a:xfrm>
          <a:prstGeom prst="rect">
            <a:avLst/>
          </a:prstGeom>
          <a:noFill/>
        </p:spPr>
        <p:txBody>
          <a:bodyPr wrap="square" rtlCol="0">
            <a:spAutoFit/>
          </a:bodyPr>
          <a:lstStyle/>
          <a:p>
            <a:r>
              <a:rPr lang="ja-JP" altLang="en-US" sz="800" dirty="0" smtClean="0">
                <a:solidFill>
                  <a:schemeClr val="bg1"/>
                </a:solidFill>
              </a:rPr>
              <a:t>印刷や</a:t>
            </a:r>
            <a:r>
              <a:rPr lang="en-US" altLang="ja-JP" sz="800" dirty="0" smtClean="0">
                <a:solidFill>
                  <a:schemeClr val="bg1"/>
                </a:solidFill>
              </a:rPr>
              <a:t>web</a:t>
            </a:r>
            <a:r>
              <a:rPr lang="ja-JP" altLang="en-US" sz="800" dirty="0" smtClean="0">
                <a:solidFill>
                  <a:schemeClr val="bg1"/>
                </a:solidFill>
              </a:rPr>
              <a:t>デザインなど、広報に関わる幅広い分野で事業展開されている、土山印刷</a:t>
            </a:r>
            <a:r>
              <a:rPr lang="en-US" altLang="ja-JP" sz="800" dirty="0" smtClean="0">
                <a:solidFill>
                  <a:schemeClr val="bg1"/>
                </a:solidFill>
              </a:rPr>
              <a:t>(</a:t>
            </a:r>
            <a:r>
              <a:rPr lang="ja-JP" altLang="en-US" sz="800" dirty="0" smtClean="0">
                <a:solidFill>
                  <a:schemeClr val="bg1"/>
                </a:solidFill>
              </a:rPr>
              <a:t>株</a:t>
            </a:r>
            <a:r>
              <a:rPr lang="en-US" altLang="ja-JP" sz="800" dirty="0" smtClean="0">
                <a:solidFill>
                  <a:schemeClr val="bg1"/>
                </a:solidFill>
              </a:rPr>
              <a:t>)</a:t>
            </a:r>
            <a:r>
              <a:rPr lang="ja-JP" altLang="en-US" sz="800" dirty="0" smtClean="0">
                <a:solidFill>
                  <a:schemeClr val="bg1"/>
                </a:solidFill>
              </a:rPr>
              <a:t>の土山社長、阿部様、小島様、岩崎様の</a:t>
            </a:r>
            <a:r>
              <a:rPr lang="en-US" altLang="ja-JP" sz="800" dirty="0" smtClean="0">
                <a:solidFill>
                  <a:schemeClr val="bg1"/>
                </a:solidFill>
              </a:rPr>
              <a:t>4</a:t>
            </a:r>
            <a:r>
              <a:rPr lang="ja-JP" altLang="en-US" sz="800" dirty="0" smtClean="0">
                <a:solidFill>
                  <a:schemeClr val="bg1"/>
                </a:solidFill>
              </a:rPr>
              <a:t>名に企業インタビューを行いました。現在、当センターの学生事業部が、京都企業の魅力発信に取り組んでいます。プロジェクトメンバー</a:t>
            </a:r>
            <a:r>
              <a:rPr lang="en-US" altLang="ja-JP" sz="800" dirty="0" smtClean="0">
                <a:solidFill>
                  <a:schemeClr val="bg1"/>
                </a:solidFill>
              </a:rPr>
              <a:t>5</a:t>
            </a:r>
            <a:r>
              <a:rPr lang="ja-JP" altLang="en-US" sz="800" dirty="0" smtClean="0">
                <a:solidFill>
                  <a:schemeClr val="bg1"/>
                </a:solidFill>
              </a:rPr>
              <a:t>名は、まず京都企業の魅力を発見するため、事業内容や仕事への熱い思い、日々心掛けていることや実際のエピソードなどについて伺いました。</a:t>
            </a:r>
          </a:p>
          <a:p>
            <a:r>
              <a:rPr lang="ja-JP" altLang="en-US" sz="800" dirty="0">
                <a:solidFill>
                  <a:schemeClr val="bg1"/>
                </a:solidFill>
              </a:rPr>
              <a:t>社員の方</a:t>
            </a:r>
            <a:r>
              <a:rPr lang="ja-JP" altLang="en-US" sz="800" dirty="0" smtClean="0">
                <a:solidFill>
                  <a:schemeClr val="bg1"/>
                </a:solidFill>
              </a:rPr>
              <a:t>と学生はお互いに向かい合う形で席につき、少し和やかな雰囲気の中、インタビューが始まりました。</a:t>
            </a:r>
            <a:endParaRPr lang="ja-JP" altLang="ja-JP" sz="800" dirty="0" smtClean="0">
              <a:solidFill>
                <a:schemeClr val="bg1"/>
              </a:solidFill>
            </a:endParaRPr>
          </a:p>
        </p:txBody>
      </p:sp>
      <p:sp>
        <p:nvSpPr>
          <p:cNvPr id="13" name="テキスト ボックス 12"/>
          <p:cNvSpPr txBox="1"/>
          <p:nvPr/>
        </p:nvSpPr>
        <p:spPr>
          <a:xfrm>
            <a:off x="3645024" y="94481"/>
            <a:ext cx="1728192" cy="477054"/>
          </a:xfrm>
          <a:prstGeom prst="rect">
            <a:avLst/>
          </a:prstGeom>
          <a:noFill/>
        </p:spPr>
        <p:txBody>
          <a:bodyPr wrap="square" rtlCol="0">
            <a:spAutoFit/>
          </a:bodyPr>
          <a:lstStyle/>
          <a:p>
            <a:r>
              <a:rPr kumimoji="1" lang="en-US" altLang="ja-JP" sz="800" dirty="0" smtClean="0">
                <a:solidFill>
                  <a:schemeClr val="bg1"/>
                </a:solidFill>
              </a:rPr>
              <a:t>【</a:t>
            </a:r>
            <a:r>
              <a:rPr kumimoji="1" lang="ja-JP" altLang="en-US" sz="800" dirty="0" smtClean="0">
                <a:solidFill>
                  <a:schemeClr val="bg1"/>
                </a:solidFill>
              </a:rPr>
              <a:t>土山印刷</a:t>
            </a:r>
            <a:r>
              <a:rPr kumimoji="1" lang="en-US" altLang="ja-JP" sz="800" dirty="0" smtClean="0">
                <a:solidFill>
                  <a:schemeClr val="bg1"/>
                </a:solidFill>
              </a:rPr>
              <a:t>(</a:t>
            </a:r>
            <a:r>
              <a:rPr kumimoji="1" lang="ja-JP" altLang="en-US" sz="800" dirty="0" smtClean="0">
                <a:solidFill>
                  <a:schemeClr val="bg1"/>
                </a:solidFill>
              </a:rPr>
              <a:t>株</a:t>
            </a:r>
            <a:r>
              <a:rPr kumimoji="1" lang="en-US" altLang="ja-JP" sz="800" dirty="0" smtClean="0">
                <a:solidFill>
                  <a:schemeClr val="bg1"/>
                </a:solidFill>
              </a:rPr>
              <a:t>)】</a:t>
            </a:r>
          </a:p>
          <a:p>
            <a:endParaRPr kumimoji="1" lang="en-US" altLang="ja-JP" sz="100" dirty="0" smtClean="0">
              <a:solidFill>
                <a:schemeClr val="bg1"/>
              </a:solidFill>
            </a:endParaRPr>
          </a:p>
          <a:p>
            <a:r>
              <a:rPr lang="ja-JP" altLang="en-US" sz="800" dirty="0" smtClean="0">
                <a:solidFill>
                  <a:schemeClr val="bg1"/>
                </a:solidFill>
              </a:rPr>
              <a:t>社長  土山</a:t>
            </a:r>
            <a:r>
              <a:rPr kumimoji="1" lang="ja-JP" altLang="en-US" sz="800" dirty="0" smtClean="0">
                <a:solidFill>
                  <a:schemeClr val="bg1"/>
                </a:solidFill>
              </a:rPr>
              <a:t>様      管理本部  阿部様</a:t>
            </a:r>
            <a:endParaRPr kumimoji="1" lang="en-US" altLang="ja-JP" sz="800" dirty="0" smtClean="0">
              <a:solidFill>
                <a:schemeClr val="bg1"/>
              </a:solidFill>
            </a:endParaRPr>
          </a:p>
          <a:p>
            <a:r>
              <a:rPr lang="ja-JP" altLang="en-US" sz="800" dirty="0" smtClean="0">
                <a:solidFill>
                  <a:schemeClr val="bg1"/>
                </a:solidFill>
              </a:rPr>
              <a:t>営業  小島様      製造  岩崎 </a:t>
            </a:r>
            <a:r>
              <a:rPr lang="ja-JP" altLang="en-US" sz="800" dirty="0">
                <a:solidFill>
                  <a:schemeClr val="bg1"/>
                </a:solidFill>
              </a:rPr>
              <a:t>様</a:t>
            </a:r>
            <a:endParaRPr kumimoji="1" lang="en-US" altLang="ja-JP" sz="800" dirty="0" smtClean="0">
              <a:solidFill>
                <a:schemeClr val="bg1"/>
              </a:solidFill>
            </a:endParaRPr>
          </a:p>
        </p:txBody>
      </p:sp>
      <p:grpSp>
        <p:nvGrpSpPr>
          <p:cNvPr id="27" name="グループ化 26"/>
          <p:cNvGrpSpPr/>
          <p:nvPr/>
        </p:nvGrpSpPr>
        <p:grpSpPr>
          <a:xfrm>
            <a:off x="122142" y="1262836"/>
            <a:ext cx="6659476" cy="2517076"/>
            <a:chOff x="122142" y="1118820"/>
            <a:chExt cx="6659476" cy="2517076"/>
          </a:xfrm>
        </p:grpSpPr>
        <p:sp>
          <p:nvSpPr>
            <p:cNvPr id="15" name="テキスト ボックス 14"/>
            <p:cNvSpPr txBox="1"/>
            <p:nvPr/>
          </p:nvSpPr>
          <p:spPr>
            <a:xfrm>
              <a:off x="122142" y="1124356"/>
              <a:ext cx="1892826" cy="2504362"/>
            </a:xfrm>
            <a:prstGeom prst="rect">
              <a:avLst/>
            </a:prstGeom>
            <a:noFill/>
          </p:spPr>
          <p:txBody>
            <a:bodyPr vert="eaVert" wrap="square" rtlCol="0">
              <a:spAutoFit/>
            </a:bodyPr>
            <a:lstStyle/>
            <a:p>
              <a:r>
                <a:rPr lang="ja-JP" altLang="en-US" sz="700" b="1" dirty="0">
                  <a:latin typeface="ＭＳ ゴシック" panose="020B0609070205080204" pitchFamily="49" charset="-128"/>
                  <a:ea typeface="ＭＳ ゴシック" panose="020B0609070205080204" pitchFamily="49" charset="-128"/>
                </a:rPr>
                <a:t>デザイン制作への思い</a:t>
              </a:r>
              <a:endParaRPr lang="ja-JP" altLang="ja-JP" sz="700" b="1" dirty="0">
                <a:latin typeface="ＭＳ ゴシック" panose="020B0609070205080204" pitchFamily="49" charset="-128"/>
                <a:ea typeface="ＭＳ ゴシック" panose="020B0609070205080204" pitchFamily="49" charset="-128"/>
              </a:endParaRPr>
            </a:p>
            <a:p>
              <a:endParaRPr lang="en-US" altLang="ja-JP" sz="500" b="1" dirty="0">
                <a:latin typeface="ＭＳ ゴシック" panose="020B0609070205080204" pitchFamily="49" charset="-128"/>
                <a:ea typeface="ＭＳ ゴシック" panose="020B0609070205080204" pitchFamily="49" charset="-128"/>
              </a:endParaRPr>
            </a:p>
            <a:p>
              <a:r>
                <a:rPr lang="ja-JP" altLang="ja-JP" sz="700" b="1" dirty="0">
                  <a:latin typeface="ＭＳ ゴシック" panose="020B0609070205080204" pitchFamily="49" charset="-128"/>
                  <a:ea typeface="ＭＳ ゴシック" panose="020B0609070205080204" pitchFamily="49" charset="-128"/>
                </a:rPr>
                <a:t>学生</a:t>
              </a:r>
              <a:r>
                <a:rPr lang="ja-JP" altLang="ja-JP" sz="700" dirty="0">
                  <a:latin typeface="ＭＳ ゴシック" panose="020B0609070205080204" pitchFamily="49" charset="-128"/>
                  <a:ea typeface="ＭＳ ゴシック" panose="020B0609070205080204" pitchFamily="49" charset="-128"/>
                </a:rPr>
                <a:t>：</a:t>
              </a:r>
              <a:r>
                <a:rPr lang="ja-JP" altLang="en-US" sz="700" dirty="0">
                  <a:latin typeface="ＭＳ ゴシック" panose="020B0609070205080204" pitchFamily="49" charset="-128"/>
                  <a:ea typeface="ＭＳ ゴシック" panose="020B0609070205080204" pitchFamily="49" charset="-128"/>
                </a:rPr>
                <a:t>印刷物を実際にご覧になる方は多種多様だと思います　　　　　</a:t>
              </a:r>
              <a:endParaRPr lang="en-US" altLang="ja-JP" sz="700" dirty="0">
                <a:latin typeface="ＭＳ ゴシック" panose="020B0609070205080204" pitchFamily="49" charset="-128"/>
                <a:ea typeface="ＭＳ ゴシック" panose="020B0609070205080204" pitchFamily="49" charset="-128"/>
              </a:endParaRPr>
            </a:p>
            <a:p>
              <a:r>
                <a:rPr lang="ja-JP" altLang="en-US" sz="700" dirty="0">
                  <a:latin typeface="ＭＳ ゴシック" panose="020B0609070205080204" pitchFamily="49" charset="-128"/>
                  <a:ea typeface="ＭＳ ゴシック" panose="020B0609070205080204" pitchFamily="49" charset="-128"/>
                </a:rPr>
                <a:t>が、デザイン制作で心がけている事はありますか？</a:t>
              </a:r>
              <a:endParaRPr lang="en-US" altLang="ja-JP" sz="700" dirty="0">
                <a:latin typeface="ＭＳ ゴシック" panose="020B0609070205080204" pitchFamily="49" charset="-128"/>
                <a:ea typeface="ＭＳ ゴシック" panose="020B0609070205080204" pitchFamily="49" charset="-128"/>
              </a:endParaRPr>
            </a:p>
            <a:p>
              <a:endParaRPr lang="en-US" altLang="ja-JP" sz="400" b="1" dirty="0">
                <a:latin typeface="ＭＳ ゴシック" panose="020B0609070205080204" pitchFamily="49" charset="-128"/>
                <a:ea typeface="ＭＳ ゴシック" panose="020B0609070205080204" pitchFamily="49" charset="-128"/>
              </a:endParaRPr>
            </a:p>
            <a:p>
              <a:r>
                <a:rPr lang="ja-JP" altLang="en-US" sz="700" b="1" dirty="0" smtClean="0">
                  <a:latin typeface="ＭＳ ゴシック" panose="020B0609070205080204" pitchFamily="49" charset="-128"/>
                  <a:ea typeface="ＭＳ ゴシック" panose="020B0609070205080204" pitchFamily="49" charset="-128"/>
                </a:rPr>
                <a:t>岩崎</a:t>
              </a:r>
              <a:r>
                <a:rPr lang="ja-JP" altLang="ja-JP" sz="700" dirty="0" smtClean="0">
                  <a:latin typeface="ＭＳ ゴシック" panose="020B0609070205080204" pitchFamily="49" charset="-128"/>
                  <a:ea typeface="ＭＳ ゴシック" panose="020B0609070205080204" pitchFamily="49" charset="-128"/>
                </a:rPr>
                <a:t>：</a:t>
              </a:r>
              <a:r>
                <a:rPr lang="ja-JP" altLang="en-US" sz="700" dirty="0" smtClean="0">
                  <a:latin typeface="ＭＳ ゴシック" panose="020B0609070205080204" pitchFamily="49" charset="-128"/>
                  <a:ea typeface="ＭＳ ゴシック" panose="020B0609070205080204" pitchFamily="49" charset="-128"/>
                </a:rPr>
                <a:t>お客</a:t>
              </a:r>
              <a:r>
                <a:rPr lang="ja-JP" altLang="en-US" sz="700" dirty="0">
                  <a:latin typeface="ＭＳ ゴシック" panose="020B0609070205080204" pitchFamily="49" charset="-128"/>
                  <a:ea typeface="ＭＳ ゴシック" panose="020B0609070205080204" pitchFamily="49" charset="-128"/>
                </a:rPr>
                <a:t>さんの望む物をいかにして表現するか、お客さんが伝えたいことを理解</a:t>
              </a:r>
              <a:r>
                <a:rPr lang="ja-JP" altLang="en-US" sz="700" dirty="0" smtClean="0">
                  <a:latin typeface="ＭＳ ゴシック" panose="020B0609070205080204" pitchFamily="49" charset="-128"/>
                  <a:ea typeface="ＭＳ ゴシック" panose="020B0609070205080204" pitchFamily="49" charset="-128"/>
                </a:rPr>
                <a:t>して汲み取ってデザイン</a:t>
              </a:r>
              <a:r>
                <a:rPr lang="ja-JP" altLang="en-US" sz="700" dirty="0">
                  <a:latin typeface="ＭＳ ゴシック" panose="020B0609070205080204" pitchFamily="49" charset="-128"/>
                  <a:ea typeface="ＭＳ ゴシック" panose="020B0609070205080204" pitchFamily="49" charset="-128"/>
                </a:rPr>
                <a:t>に落とし込むかをまず心がけています</a:t>
              </a:r>
              <a:r>
                <a:rPr lang="ja-JP" altLang="en-US" sz="700" dirty="0" smtClean="0">
                  <a:latin typeface="ＭＳ ゴシック" panose="020B0609070205080204" pitchFamily="49" charset="-128"/>
                  <a:ea typeface="ＭＳ ゴシック" panose="020B0609070205080204" pitchFamily="49" charset="-128"/>
                </a:rPr>
                <a:t>。例えば、何色がどういう意味を持っているか、二色を組み合わせた時の色など理解した上で配色を行い、一番目立たせたい部分が目立つようなデザインをしてご提案する。選択肢を設けてお客さんのニーズに合うものを探していく事を心がけてやっています。</a:t>
              </a:r>
              <a:endParaRPr lang="ja-JP" altLang="ja-JP" sz="700" dirty="0" smtClean="0">
                <a:latin typeface="ＭＳ ゴシック" panose="020B0609070205080204" pitchFamily="49" charset="-128"/>
                <a:ea typeface="ＭＳ ゴシック" panose="020B0609070205080204" pitchFamily="49" charset="-128"/>
              </a:endParaRPr>
            </a:p>
            <a:p>
              <a:endParaRPr lang="en-US" altLang="ja-JP" sz="400" b="1" dirty="0" smtClean="0">
                <a:latin typeface="ＭＳ ゴシック" panose="020B0609070205080204" pitchFamily="49" charset="-128"/>
                <a:ea typeface="ＭＳ ゴシック" panose="020B0609070205080204" pitchFamily="49" charset="-128"/>
              </a:endParaRPr>
            </a:p>
            <a:p>
              <a:r>
                <a:rPr lang="ja-JP" altLang="en-US" sz="700" b="1" dirty="0" smtClean="0">
                  <a:latin typeface="ＭＳ ゴシック" panose="020B0609070205080204" pitchFamily="49" charset="-128"/>
                  <a:ea typeface="ＭＳ ゴシック" panose="020B0609070205080204" pitchFamily="49" charset="-128"/>
                </a:rPr>
                <a:t>小島</a:t>
              </a:r>
              <a:r>
                <a:rPr lang="ja-JP" altLang="ja-JP" sz="700" dirty="0">
                  <a:latin typeface="ＭＳ ゴシック" panose="020B0609070205080204" pitchFamily="49" charset="-128"/>
                  <a:ea typeface="ＭＳ ゴシック" panose="020B0609070205080204" pitchFamily="49" charset="-128"/>
                </a:rPr>
                <a:t>：</a:t>
              </a:r>
              <a:r>
                <a:rPr lang="ja-JP" altLang="en-US" sz="700" dirty="0">
                  <a:latin typeface="ＭＳ ゴシック" panose="020B0609070205080204" pitchFamily="49" charset="-128"/>
                  <a:ea typeface="ＭＳ ゴシック" panose="020B0609070205080204" pitchFamily="49" charset="-128"/>
                </a:rPr>
                <a:t>初めに５ｗ１Ｈをしっかりと考えますね。その中でも一番重要なのは</a:t>
              </a:r>
              <a:r>
                <a:rPr lang="en-US" altLang="ja-JP" sz="700" dirty="0">
                  <a:latin typeface="ＭＳ ゴシック" panose="020B0609070205080204" pitchFamily="49" charset="-128"/>
                  <a:ea typeface="ＭＳ ゴシック" panose="020B0609070205080204" pitchFamily="49" charset="-128"/>
                </a:rPr>
                <a:t>who</a:t>
              </a:r>
              <a:r>
                <a:rPr lang="ja-JP" altLang="en-US" sz="700" dirty="0" smtClean="0">
                  <a:latin typeface="ＭＳ ゴシック" panose="020B0609070205080204" pitchFamily="49" charset="-128"/>
                  <a:ea typeface="ＭＳ ゴシック" panose="020B0609070205080204" pitchFamily="49" charset="-128"/>
                </a:rPr>
                <a:t>です。</a:t>
              </a:r>
              <a:r>
                <a:rPr lang="ja-JP" altLang="en-US" sz="700" dirty="0">
                  <a:latin typeface="ＭＳ ゴシック" panose="020B0609070205080204" pitchFamily="49" charset="-128"/>
                  <a:ea typeface="ＭＳ ゴシック" panose="020B0609070205080204" pitchFamily="49" charset="-128"/>
                </a:rPr>
                <a:t>誰に対して、どういうシーンかはお客様とのやり取りで多少は</a:t>
              </a:r>
              <a:r>
                <a:rPr lang="ja-JP" altLang="en-US" sz="700" dirty="0" smtClean="0">
                  <a:latin typeface="ＭＳ ゴシック" panose="020B0609070205080204" pitchFamily="49" charset="-128"/>
                  <a:ea typeface="ＭＳ ゴシック" panose="020B0609070205080204" pitchFamily="49" charset="-128"/>
                </a:rPr>
                <a:t>引き出せますが、それに踏み込んでターゲットを決め、それに対する課題を超えられるよう</a:t>
              </a:r>
              <a:endParaRPr lang="ja-JP" altLang="ja-JP" sz="700" dirty="0" smtClean="0">
                <a:latin typeface="ＭＳ ゴシック" panose="020B0609070205080204" pitchFamily="49" charset="-128"/>
                <a:ea typeface="ＭＳ ゴシック" panose="020B0609070205080204" pitchFamily="49" charset="-128"/>
              </a:endParaRPr>
            </a:p>
          </p:txBody>
        </p:sp>
        <p:sp>
          <p:nvSpPr>
            <p:cNvPr id="14" name="テキスト ボックス 13"/>
            <p:cNvSpPr txBox="1"/>
            <p:nvPr/>
          </p:nvSpPr>
          <p:spPr>
            <a:xfrm>
              <a:off x="3457631" y="1118820"/>
              <a:ext cx="3323987" cy="2517076"/>
            </a:xfrm>
            <a:prstGeom prst="rect">
              <a:avLst/>
            </a:prstGeom>
            <a:noFill/>
          </p:spPr>
          <p:txBody>
            <a:bodyPr vert="eaVert" wrap="square" rtlCol="0">
              <a:spAutoFit/>
            </a:bodyPr>
            <a:lstStyle/>
            <a:p>
              <a:r>
                <a:rPr lang="ja-JP" altLang="en-US" sz="700" b="1" dirty="0">
                  <a:latin typeface="ＭＳ ゴシック" panose="020B0609070205080204" pitchFamily="49" charset="-128"/>
                  <a:ea typeface="ＭＳ ゴシック" panose="020B0609070205080204" pitchFamily="49" charset="-128"/>
                </a:rPr>
                <a:t>存続の秘訣</a:t>
              </a:r>
              <a:endParaRPr lang="en-US" altLang="ja-JP" sz="700" b="1" dirty="0">
                <a:latin typeface="ＭＳ ゴシック" panose="020B0609070205080204" pitchFamily="49" charset="-128"/>
                <a:ea typeface="ＭＳ ゴシック" panose="020B0609070205080204" pitchFamily="49" charset="-128"/>
              </a:endParaRPr>
            </a:p>
            <a:p>
              <a:endParaRPr lang="ja-JP" altLang="ja-JP" sz="500" dirty="0">
                <a:latin typeface="ＭＳ ゴシック" panose="020B0609070205080204" pitchFamily="49" charset="-128"/>
                <a:ea typeface="ＭＳ ゴシック" panose="020B0609070205080204" pitchFamily="49" charset="-128"/>
              </a:endParaRPr>
            </a:p>
            <a:p>
              <a:r>
                <a:rPr lang="ja-JP" altLang="ja-JP" sz="700" b="1" dirty="0">
                  <a:latin typeface="ＭＳ ゴシック" panose="020B0609070205080204" pitchFamily="49" charset="-128"/>
                  <a:ea typeface="ＭＳ ゴシック" panose="020B0609070205080204" pitchFamily="49" charset="-128"/>
                </a:rPr>
                <a:t>学生</a:t>
              </a:r>
              <a:r>
                <a:rPr lang="ja-JP" altLang="ja-JP" sz="700" dirty="0">
                  <a:latin typeface="ＭＳ ゴシック" panose="020B0609070205080204" pitchFamily="49" charset="-128"/>
                  <a:ea typeface="ＭＳ ゴシック" panose="020B0609070205080204" pitchFamily="49" charset="-128"/>
                </a:rPr>
                <a:t>：</a:t>
              </a:r>
              <a:r>
                <a:rPr lang="ja-JP" altLang="en-US" sz="700" dirty="0">
                  <a:latin typeface="ＭＳ ゴシック" panose="020B0609070205080204" pitchFamily="49" charset="-128"/>
                  <a:ea typeface="ＭＳ ゴシック" panose="020B0609070205080204" pitchFamily="49" charset="-128"/>
                </a:rPr>
                <a:t>２０１１年に創業１００周年を迎えられましたが、存続の秘訣は何だと思われますか</a:t>
              </a:r>
              <a:r>
                <a:rPr lang="ja-JP" altLang="en-US" sz="700" dirty="0" smtClean="0">
                  <a:latin typeface="ＭＳ ゴシック" panose="020B0609070205080204" pitchFamily="49" charset="-128"/>
                  <a:ea typeface="ＭＳ ゴシック" panose="020B0609070205080204" pitchFamily="49" charset="-128"/>
                </a:rPr>
                <a:t>？</a:t>
              </a:r>
              <a:endParaRPr lang="ja-JP" altLang="ja-JP" sz="700" dirty="0" smtClean="0">
                <a:latin typeface="ＭＳ ゴシック" panose="020B0609070205080204" pitchFamily="49" charset="-128"/>
                <a:ea typeface="ＭＳ ゴシック" panose="020B0609070205080204" pitchFamily="49" charset="-128"/>
              </a:endParaRPr>
            </a:p>
            <a:p>
              <a:endParaRPr lang="en-US" altLang="ja-JP" sz="200" b="1" dirty="0" smtClean="0">
                <a:latin typeface="ＭＳ ゴシック" panose="020B0609070205080204" pitchFamily="49" charset="-128"/>
                <a:ea typeface="ＭＳ ゴシック" panose="020B0609070205080204" pitchFamily="49" charset="-128"/>
              </a:endParaRPr>
            </a:p>
            <a:p>
              <a:r>
                <a:rPr lang="ja-JP" altLang="en-US" sz="700" b="1" dirty="0" smtClean="0">
                  <a:latin typeface="ＭＳ ゴシック" panose="020B0609070205080204" pitchFamily="49" charset="-128"/>
                  <a:ea typeface="ＭＳ ゴシック" panose="020B0609070205080204" pitchFamily="49" charset="-128"/>
                </a:rPr>
                <a:t>土山社長</a:t>
              </a:r>
              <a:r>
                <a:rPr lang="ja-JP" altLang="ja-JP" sz="700" dirty="0" smtClean="0">
                  <a:latin typeface="ＭＳ ゴシック" panose="020B0609070205080204" pitchFamily="49" charset="-128"/>
                  <a:ea typeface="ＭＳ ゴシック" panose="020B0609070205080204" pitchFamily="49" charset="-128"/>
                </a:rPr>
                <a:t>：</a:t>
              </a:r>
              <a:r>
                <a:rPr lang="ja-JP" altLang="en-US" sz="700" dirty="0" smtClean="0">
                  <a:latin typeface="ＭＳ ゴシック" panose="020B0609070205080204" pitchFamily="49" charset="-128"/>
                  <a:ea typeface="ＭＳ ゴシック" panose="020B0609070205080204" pitchFamily="49" charset="-128"/>
                </a:rPr>
                <a:t>うちも祖父から父、私でずっとやってますが、なぜ続いたかという話をあまり先代としてなかったので、よく分からないというのが実態です。</a:t>
              </a:r>
              <a:endParaRPr lang="en-US" altLang="ja-JP" sz="700" dirty="0" smtClean="0">
                <a:latin typeface="ＭＳ ゴシック" panose="020B0609070205080204" pitchFamily="49" charset="-128"/>
                <a:ea typeface="ＭＳ ゴシック" panose="020B0609070205080204" pitchFamily="49" charset="-128"/>
              </a:endParaRPr>
            </a:p>
            <a:p>
              <a:endParaRPr lang="en-US" altLang="ja-JP" sz="200" b="1" dirty="0" smtClean="0">
                <a:latin typeface="ＭＳ ゴシック" panose="020B0609070205080204" pitchFamily="49" charset="-128"/>
                <a:ea typeface="ＭＳ ゴシック" panose="020B0609070205080204" pitchFamily="49" charset="-128"/>
              </a:endParaRPr>
            </a:p>
            <a:p>
              <a:r>
                <a:rPr lang="ja-JP" altLang="en-US" sz="700" b="1" dirty="0" smtClean="0">
                  <a:latin typeface="ＭＳ ゴシック" panose="020B0609070205080204" pitchFamily="49" charset="-128"/>
                  <a:ea typeface="ＭＳ ゴシック" panose="020B0609070205080204" pitchFamily="49" charset="-128"/>
                </a:rPr>
                <a:t>学生</a:t>
              </a:r>
              <a:r>
                <a:rPr lang="ja-JP" altLang="en-US" sz="700" dirty="0" smtClean="0">
                  <a:latin typeface="ＭＳ ゴシック" panose="020B0609070205080204" pitchFamily="49" charset="-128"/>
                  <a:ea typeface="ＭＳ ゴシック" panose="020B0609070205080204" pitchFamily="49" charset="-128"/>
                </a:rPr>
                <a:t>：えっ、そうなんですか！</a:t>
              </a:r>
              <a:endParaRPr lang="en-US" altLang="ja-JP" sz="700" dirty="0" smtClean="0">
                <a:latin typeface="ＭＳ ゴシック" panose="020B0609070205080204" pitchFamily="49" charset="-128"/>
                <a:ea typeface="ＭＳ ゴシック" panose="020B0609070205080204" pitchFamily="49" charset="-128"/>
              </a:endParaRPr>
            </a:p>
            <a:p>
              <a:endParaRPr lang="en-US" altLang="ja-JP" sz="200" b="1" dirty="0" smtClean="0">
                <a:latin typeface="ＭＳ ゴシック" panose="020B0609070205080204" pitchFamily="49" charset="-128"/>
                <a:ea typeface="ＭＳ ゴシック" panose="020B0609070205080204" pitchFamily="49" charset="-128"/>
              </a:endParaRPr>
            </a:p>
            <a:p>
              <a:r>
                <a:rPr lang="ja-JP" altLang="en-US" sz="700" b="1" dirty="0" smtClean="0">
                  <a:latin typeface="ＭＳ ゴシック" panose="020B0609070205080204" pitchFamily="49" charset="-128"/>
                  <a:ea typeface="ＭＳ ゴシック" panose="020B0609070205080204" pitchFamily="49" charset="-128"/>
                </a:rPr>
                <a:t>土山社長</a:t>
              </a:r>
              <a:r>
                <a:rPr lang="ja-JP" altLang="en-US" sz="700" dirty="0" smtClean="0">
                  <a:latin typeface="ＭＳ ゴシック" panose="020B0609070205080204" pitchFamily="49" charset="-128"/>
                  <a:ea typeface="ＭＳ ゴシック" panose="020B0609070205080204" pitchFamily="49" charset="-128"/>
                </a:rPr>
                <a:t>：</a:t>
              </a:r>
              <a:r>
                <a:rPr lang="ja-JP" altLang="en-US" sz="700" dirty="0" smtClean="0">
                  <a:latin typeface="ＭＳ ゴシック" panose="020B0609070205080204" pitchFamily="49" charset="-128"/>
                  <a:ea typeface="ＭＳ ゴシック" panose="020B0609070205080204" pitchFamily="49" charset="-128"/>
                </a:rPr>
                <a:t>振り返る</a:t>
              </a:r>
              <a:r>
                <a:rPr lang="ja-JP" altLang="en-US" sz="700" dirty="0">
                  <a:latin typeface="ＭＳ ゴシック" panose="020B0609070205080204" pitchFamily="49" charset="-128"/>
                  <a:ea typeface="ＭＳ ゴシック" panose="020B0609070205080204" pitchFamily="49" charset="-128"/>
                </a:rPr>
                <a:t>と</a:t>
              </a:r>
              <a:r>
                <a:rPr lang="ja-JP" altLang="en-US" sz="700" dirty="0" smtClean="0">
                  <a:latin typeface="ＭＳ ゴシック" panose="020B0609070205080204" pitchFamily="49" charset="-128"/>
                  <a:ea typeface="ＭＳ ゴシック" panose="020B0609070205080204" pitchFamily="49" charset="-128"/>
                </a:rPr>
                <a:t>、その時に必要な事をその時の経営者と社員</a:t>
              </a:r>
              <a:r>
                <a:rPr lang="ja-JP" altLang="en-US" sz="700" dirty="0">
                  <a:latin typeface="ＭＳ ゴシック" panose="020B0609070205080204" pitchFamily="49" charset="-128"/>
                  <a:ea typeface="ＭＳ ゴシック" panose="020B0609070205080204" pitchFamily="49" charset="-128"/>
                </a:rPr>
                <a:t>の皆さんが一致団結</a:t>
              </a:r>
              <a:r>
                <a:rPr lang="ja-JP" altLang="en-US" sz="700" dirty="0" smtClean="0">
                  <a:latin typeface="ＭＳ ゴシック" panose="020B0609070205080204" pitchFamily="49" charset="-128"/>
                  <a:ea typeface="ＭＳ ゴシック" panose="020B0609070205080204" pitchFamily="49" charset="-128"/>
                </a:rPr>
                <a:t>し、ちゃんとやれた事が</a:t>
              </a:r>
              <a:r>
                <a:rPr lang="ja-JP" altLang="en-US" sz="700" dirty="0">
                  <a:latin typeface="ＭＳ ゴシック" panose="020B0609070205080204" pitchFamily="49" charset="-128"/>
                  <a:ea typeface="ＭＳ ゴシック" panose="020B0609070205080204" pitchFamily="49" charset="-128"/>
                </a:rPr>
                <a:t>結果的に１００年に</a:t>
              </a:r>
              <a:r>
                <a:rPr lang="ja-JP" altLang="en-US" sz="700" dirty="0" smtClean="0">
                  <a:latin typeface="ＭＳ ゴシック" panose="020B0609070205080204" pitchFamily="49" charset="-128"/>
                  <a:ea typeface="ＭＳ ゴシック" panose="020B0609070205080204" pitchFamily="49" charset="-128"/>
                </a:rPr>
                <a:t>なったと思います。創業者の祖父、父</a:t>
              </a:r>
              <a:r>
                <a:rPr lang="ja-JP" altLang="en-US" sz="700" dirty="0">
                  <a:latin typeface="ＭＳ ゴシック" panose="020B0609070205080204" pitchFamily="49" charset="-128"/>
                  <a:ea typeface="ＭＳ ゴシック" panose="020B0609070205080204" pitchFamily="49" charset="-128"/>
                </a:rPr>
                <a:t>、</a:t>
              </a:r>
              <a:r>
                <a:rPr lang="ja-JP" altLang="en-US" sz="700" dirty="0" smtClean="0">
                  <a:latin typeface="ＭＳ ゴシック" panose="020B0609070205080204" pitchFamily="49" charset="-128"/>
                  <a:ea typeface="ＭＳ ゴシック" panose="020B0609070205080204" pitchFamily="49" charset="-128"/>
                </a:rPr>
                <a:t>私</a:t>
              </a:r>
              <a:r>
                <a:rPr lang="ja-JP" altLang="en-US" sz="700" dirty="0">
                  <a:latin typeface="ＭＳ ゴシック" panose="020B0609070205080204" pitchFamily="49" charset="-128"/>
                  <a:ea typeface="ＭＳ ゴシック" panose="020B0609070205080204" pitchFamily="49" charset="-128"/>
                </a:rPr>
                <a:t>がやってた事</a:t>
              </a:r>
              <a:r>
                <a:rPr lang="ja-JP" altLang="en-US" sz="700" dirty="0" smtClean="0">
                  <a:latin typeface="ＭＳ ゴシック" panose="020B0609070205080204" pitchFamily="49" charset="-128"/>
                  <a:ea typeface="ＭＳ ゴシック" panose="020B0609070205080204" pitchFamily="49" charset="-128"/>
                </a:rPr>
                <a:t>は全然違いますが、共通点は時代</a:t>
              </a:r>
              <a:r>
                <a:rPr lang="ja-JP" altLang="en-US" sz="700" dirty="0">
                  <a:latin typeface="ＭＳ ゴシック" panose="020B0609070205080204" pitchFamily="49" charset="-128"/>
                  <a:ea typeface="ＭＳ ゴシック" panose="020B0609070205080204" pitchFamily="49" charset="-128"/>
                </a:rPr>
                <a:t>に対応しようとしたこと</a:t>
              </a:r>
              <a:r>
                <a:rPr lang="ja-JP" altLang="en-US" sz="700" dirty="0" smtClean="0">
                  <a:latin typeface="ＭＳ ゴシック" panose="020B0609070205080204" pitchFamily="49" charset="-128"/>
                  <a:ea typeface="ＭＳ ゴシック" panose="020B0609070205080204" pitchFamily="49" charset="-128"/>
                </a:rPr>
                <a:t>です。私</a:t>
              </a:r>
              <a:r>
                <a:rPr lang="ja-JP" altLang="en-US" sz="700" dirty="0">
                  <a:latin typeface="ＭＳ ゴシック" panose="020B0609070205080204" pitchFamily="49" charset="-128"/>
                  <a:ea typeface="ＭＳ ゴシック" panose="020B0609070205080204" pitchFamily="49" charset="-128"/>
                </a:rPr>
                <a:t>は１００年前の明治の末に祖父がやってた事と近いですね</a:t>
              </a:r>
              <a:r>
                <a:rPr lang="ja-JP" altLang="en-US" sz="700" dirty="0" smtClean="0">
                  <a:latin typeface="ＭＳ ゴシック" panose="020B0609070205080204" pitchFamily="49" charset="-128"/>
                  <a:ea typeface="ＭＳ ゴシック" panose="020B0609070205080204" pitchFamily="49" charset="-128"/>
                </a:rPr>
                <a:t>。</a:t>
              </a:r>
              <a:endParaRPr lang="en-US" altLang="ja-JP" sz="700" dirty="0" smtClean="0">
                <a:latin typeface="ＭＳ ゴシック" panose="020B0609070205080204" pitchFamily="49" charset="-128"/>
                <a:ea typeface="ＭＳ ゴシック" panose="020B0609070205080204" pitchFamily="49" charset="-128"/>
              </a:endParaRPr>
            </a:p>
            <a:p>
              <a:endParaRPr lang="en-US" altLang="ja-JP" sz="200" b="1" dirty="0" smtClean="0">
                <a:latin typeface="ＭＳ ゴシック" panose="020B0609070205080204" pitchFamily="49" charset="-128"/>
                <a:ea typeface="ＭＳ ゴシック" panose="020B0609070205080204" pitchFamily="49" charset="-128"/>
              </a:endParaRPr>
            </a:p>
            <a:p>
              <a:r>
                <a:rPr lang="ja-JP" altLang="en-US" sz="700" b="1" dirty="0" smtClean="0">
                  <a:latin typeface="ＭＳ ゴシック" panose="020B0609070205080204" pitchFamily="49" charset="-128"/>
                  <a:ea typeface="ＭＳ ゴシック" panose="020B0609070205080204" pitchFamily="49" charset="-128"/>
                </a:rPr>
                <a:t>学生</a:t>
              </a:r>
              <a:r>
                <a:rPr lang="ja-JP" altLang="en-US" sz="700" dirty="0" smtClean="0">
                  <a:latin typeface="ＭＳ ゴシック" panose="020B0609070205080204" pitchFamily="49" charset="-128"/>
                  <a:ea typeface="ＭＳ ゴシック" panose="020B0609070205080204" pitchFamily="49" charset="-128"/>
                </a:rPr>
                <a:t>：１００年前に近いんですか。</a:t>
              </a:r>
              <a:endParaRPr lang="en-US" altLang="ja-JP" sz="700" dirty="0">
                <a:latin typeface="ＭＳ ゴシック" panose="020B0609070205080204" pitchFamily="49" charset="-128"/>
                <a:ea typeface="ＭＳ ゴシック" panose="020B0609070205080204" pitchFamily="49" charset="-128"/>
              </a:endParaRPr>
            </a:p>
            <a:p>
              <a:endParaRPr lang="en-US" altLang="ja-JP" sz="200" b="1" dirty="0">
                <a:latin typeface="ＭＳ ゴシック" panose="020B0609070205080204" pitchFamily="49" charset="-128"/>
                <a:ea typeface="ＭＳ ゴシック" panose="020B0609070205080204" pitchFamily="49" charset="-128"/>
              </a:endParaRPr>
            </a:p>
            <a:p>
              <a:r>
                <a:rPr lang="ja-JP" altLang="en-US" sz="700" b="1" dirty="0" smtClean="0">
                  <a:latin typeface="ＭＳ ゴシック" panose="020B0609070205080204" pitchFamily="49" charset="-128"/>
                  <a:ea typeface="ＭＳ ゴシック" panose="020B0609070205080204" pitchFamily="49" charset="-128"/>
                </a:rPr>
                <a:t>土山社長</a:t>
              </a:r>
              <a:r>
                <a:rPr lang="ja-JP" altLang="en-US" sz="700" dirty="0" smtClean="0">
                  <a:latin typeface="ＭＳ ゴシック" panose="020B0609070205080204" pitchFamily="49" charset="-128"/>
                  <a:ea typeface="ＭＳ ゴシック" panose="020B0609070205080204" pitchFamily="49" charset="-128"/>
                </a:rPr>
                <a:t>：</a:t>
              </a:r>
              <a:r>
                <a:rPr lang="ja-JP" altLang="en-US" sz="700" dirty="0" smtClean="0">
                  <a:latin typeface="ＭＳ ゴシック" panose="020B0609070205080204" pitchFamily="49" charset="-128"/>
                  <a:ea typeface="ＭＳ ゴシック" panose="020B0609070205080204" pitchFamily="49" charset="-128"/>
                </a:rPr>
                <a:t>創業者の</a:t>
              </a:r>
              <a:r>
                <a:rPr lang="ja-JP" altLang="en-US" sz="700" dirty="0">
                  <a:latin typeface="ＭＳ ゴシック" panose="020B0609070205080204" pitchFamily="49" charset="-128"/>
                  <a:ea typeface="ＭＳ ゴシック" panose="020B0609070205080204" pitchFamily="49" charset="-128"/>
                </a:rPr>
                <a:t>時代は、量追求ではなく質追求とか新たなモデルを追及する時代だったと思います。先代は高度経済成長真</a:t>
              </a:r>
              <a:r>
                <a:rPr lang="ja-JP" altLang="en-US" sz="700" dirty="0" err="1">
                  <a:latin typeface="ＭＳ ゴシック" panose="020B0609070205080204" pitchFamily="49" charset="-128"/>
                  <a:ea typeface="ＭＳ ゴシック" panose="020B0609070205080204" pitchFamily="49" charset="-128"/>
                </a:rPr>
                <a:t>っ</a:t>
              </a:r>
              <a:r>
                <a:rPr lang="ja-JP" altLang="en-US" sz="700" dirty="0">
                  <a:latin typeface="ＭＳ ゴシック" panose="020B0609070205080204" pitchFamily="49" charset="-128"/>
                  <a:ea typeface="ＭＳ ゴシック" panose="020B0609070205080204" pitchFamily="49" charset="-128"/>
                </a:rPr>
                <a:t>只中</a:t>
              </a:r>
              <a:r>
                <a:rPr lang="ja-JP" altLang="en-US" sz="700" dirty="0" smtClean="0">
                  <a:latin typeface="ＭＳ ゴシック" panose="020B0609070205080204" pitchFamily="49" charset="-128"/>
                  <a:ea typeface="ＭＳ ゴシック" panose="020B0609070205080204" pitchFamily="49" charset="-128"/>
                </a:rPr>
                <a:t>で、量的</a:t>
              </a:r>
              <a:r>
                <a:rPr lang="ja-JP" altLang="en-US" sz="700" dirty="0">
                  <a:latin typeface="ＭＳ ゴシック" panose="020B0609070205080204" pitchFamily="49" charset="-128"/>
                  <a:ea typeface="ＭＳ ゴシック" panose="020B0609070205080204" pitchFamily="49" charset="-128"/>
                </a:rPr>
                <a:t>にどう伸ばすかボリュームの対応</a:t>
              </a:r>
              <a:r>
                <a:rPr lang="ja-JP" altLang="en-US" sz="700" dirty="0" smtClean="0">
                  <a:latin typeface="ＭＳ ゴシック" panose="020B0609070205080204" pitchFamily="49" charset="-128"/>
                  <a:ea typeface="ＭＳ ゴシック" panose="020B0609070205080204" pitchFamily="49" charset="-128"/>
                </a:rPr>
                <a:t>なんです。その為、設備</a:t>
              </a:r>
              <a:r>
                <a:rPr lang="ja-JP" altLang="en-US" sz="700" dirty="0">
                  <a:latin typeface="ＭＳ ゴシック" panose="020B0609070205080204" pitchFamily="49" charset="-128"/>
                  <a:ea typeface="ＭＳ ゴシック" panose="020B0609070205080204" pitchFamily="49" charset="-128"/>
                </a:rPr>
                <a:t>、人員をどうするかなどに主眼を置いていたので、私のものの見方と全然違うんです。今は停滞しているのでどう需要を作っていくか、どう社会に貢献していくか、新しい事業を作っていくか。振り返ると創業者がやってた事はこんなことばっかりだったみたいです。社会背景を上手くとらえ、間違う事無く対応できたのが大事なポイントではないかと思います。進化論でダーヴィンが言ったように、強いから生き残るわけでも、賢いから生き残るわけでもない。変化に対応したから生き残ったんだと。そういう言い方をされましたけど、まさにそういう世界なのかなと思います。</a:t>
              </a:r>
              <a:r>
                <a:rPr lang="en-US" altLang="ja-JP" sz="700" dirty="0">
                  <a:latin typeface="ＭＳ ゴシック" panose="020B0609070205080204" pitchFamily="49" charset="-128"/>
                  <a:ea typeface="ＭＳ ゴシック" panose="020B0609070205080204" pitchFamily="49" charset="-128"/>
                </a:rPr>
                <a:t> </a:t>
              </a:r>
              <a:endParaRPr lang="ja-JP" altLang="ja-JP" sz="700" dirty="0">
                <a:latin typeface="ＭＳ ゴシック" panose="020B0609070205080204" pitchFamily="49" charset="-128"/>
                <a:ea typeface="ＭＳ ゴシック" panose="020B0609070205080204" pitchFamily="49" charset="-128"/>
              </a:endParaRPr>
            </a:p>
          </p:txBody>
        </p:sp>
      </p:grpSp>
      <p:sp>
        <p:nvSpPr>
          <p:cNvPr id="21" name="テキスト ボックス 20"/>
          <p:cNvSpPr txBox="1"/>
          <p:nvPr/>
        </p:nvSpPr>
        <p:spPr>
          <a:xfrm>
            <a:off x="136480" y="3967793"/>
            <a:ext cx="1692771" cy="2486272"/>
          </a:xfrm>
          <a:prstGeom prst="rect">
            <a:avLst/>
          </a:prstGeom>
          <a:noFill/>
        </p:spPr>
        <p:txBody>
          <a:bodyPr vert="eaVert" wrap="square" rtlCol="0">
            <a:spAutoFit/>
          </a:bodyPr>
          <a:lstStyle/>
          <a:p>
            <a:r>
              <a:rPr lang="ja-JP" altLang="en-US" sz="700" b="1" dirty="0">
                <a:latin typeface="ＭＳ ゴシック" panose="020B0609070205080204" pitchFamily="49" charset="-128"/>
                <a:ea typeface="ＭＳ ゴシック" panose="020B0609070205080204" pitchFamily="49" charset="-128"/>
              </a:rPr>
              <a:t>６色印刷　　　　　　　　　　　</a:t>
            </a:r>
            <a:endParaRPr lang="en-US" altLang="ja-JP" sz="700" b="1" dirty="0">
              <a:latin typeface="ＭＳ ゴシック" panose="020B0609070205080204" pitchFamily="49" charset="-128"/>
              <a:ea typeface="ＭＳ ゴシック" panose="020B0609070205080204" pitchFamily="49" charset="-128"/>
            </a:endParaRPr>
          </a:p>
          <a:p>
            <a:endParaRPr lang="ja-JP" altLang="ja-JP" sz="700" dirty="0">
              <a:latin typeface="ＭＳ ゴシック" panose="020B0609070205080204" pitchFamily="49" charset="-128"/>
              <a:ea typeface="ＭＳ ゴシック" panose="020B0609070205080204" pitchFamily="49" charset="-128"/>
            </a:endParaRPr>
          </a:p>
          <a:p>
            <a:r>
              <a:rPr lang="ja-JP" altLang="en-US" sz="700" b="1" dirty="0" smtClean="0">
                <a:latin typeface="ＭＳ ゴシック" panose="020B0609070205080204" pitchFamily="49" charset="-128"/>
                <a:ea typeface="ＭＳ ゴシック" panose="020B0609070205080204" pitchFamily="49" charset="-128"/>
              </a:rPr>
              <a:t>土山社長</a:t>
            </a:r>
            <a:r>
              <a:rPr lang="ja-JP" altLang="ja-JP" sz="700" dirty="0" smtClean="0">
                <a:latin typeface="ＭＳ ゴシック" panose="020B0609070205080204" pitchFamily="49" charset="-128"/>
                <a:ea typeface="ＭＳ ゴシック" panose="020B0609070205080204" pitchFamily="49" charset="-128"/>
              </a:rPr>
              <a:t>：</a:t>
            </a:r>
            <a:r>
              <a:rPr lang="ja-JP" altLang="en-US" sz="700" dirty="0">
                <a:latin typeface="ＭＳ ゴシック" panose="020B0609070205080204" pitchFamily="49" charset="-128"/>
                <a:ea typeface="ＭＳ ゴシック" panose="020B0609070205080204" pitchFamily="49" charset="-128"/>
              </a:rPr>
              <a:t>６色</a:t>
            </a:r>
            <a:r>
              <a:rPr lang="ja-JP" altLang="en-US" sz="700" dirty="0" smtClean="0">
                <a:latin typeface="ＭＳ ゴシック" panose="020B0609070205080204" pitchFamily="49" charset="-128"/>
                <a:ea typeface="ＭＳ ゴシック" panose="020B0609070205080204" pitchFamily="49" charset="-128"/>
              </a:rPr>
              <a:t>印刷（</a:t>
            </a:r>
            <a:r>
              <a:rPr lang="en-US" altLang="ja-JP" sz="700" dirty="0" smtClean="0">
                <a:latin typeface="ＭＳ ゴシック" panose="020B0609070205080204" pitchFamily="49" charset="-128"/>
                <a:ea typeface="ＭＳ ゴシック" panose="020B0609070205080204" pitchFamily="49" charset="-128"/>
              </a:rPr>
              <a:t>※</a:t>
            </a:r>
            <a:r>
              <a:rPr lang="ja-JP" altLang="en-US" sz="700" dirty="0" smtClean="0">
                <a:latin typeface="ＭＳ ゴシック" panose="020B0609070205080204" pitchFamily="49" charset="-128"/>
                <a:ea typeface="ＭＳ ゴシック" panose="020B0609070205080204" pitchFamily="49" charset="-128"/>
              </a:rPr>
              <a:t>１）は大変</a:t>
            </a:r>
            <a:r>
              <a:rPr lang="ja-JP" altLang="en-US" sz="700" dirty="0">
                <a:latin typeface="ＭＳ ゴシック" panose="020B0609070205080204" pitchFamily="49" charset="-128"/>
                <a:ea typeface="ＭＳ ゴシック" panose="020B0609070205080204" pitchFamily="49" charset="-128"/>
              </a:rPr>
              <a:t>綺麗で、今まで表現できなかった色が表現できるようになるというものです</a:t>
            </a:r>
            <a:r>
              <a:rPr lang="ja-JP" altLang="en-US" sz="700" dirty="0" smtClean="0">
                <a:latin typeface="ＭＳ ゴシック" panose="020B0609070205080204" pitchFamily="49" charset="-128"/>
                <a:ea typeface="ＭＳ ゴシック" panose="020B0609070205080204" pitchFamily="49" charset="-128"/>
              </a:rPr>
              <a:t>。</a:t>
            </a:r>
            <a:endParaRPr lang="en-US" altLang="ja-JP" sz="700" dirty="0" smtClean="0">
              <a:latin typeface="ＭＳ ゴシック" panose="020B0609070205080204" pitchFamily="49" charset="-128"/>
              <a:ea typeface="ＭＳ ゴシック" panose="020B0609070205080204" pitchFamily="49" charset="-128"/>
            </a:endParaRPr>
          </a:p>
          <a:p>
            <a:r>
              <a:rPr lang="ja-JP" altLang="en-US" sz="700" dirty="0" smtClean="0">
                <a:latin typeface="ＭＳ ゴシック" panose="020B0609070205080204" pitchFamily="49" charset="-128"/>
                <a:ea typeface="ＭＳ ゴシック" panose="020B0609070205080204" pitchFamily="49" charset="-128"/>
              </a:rPr>
              <a:t>実際</a:t>
            </a:r>
            <a:r>
              <a:rPr lang="ja-JP" altLang="en-US" sz="700" dirty="0">
                <a:latin typeface="ＭＳ ゴシック" panose="020B0609070205080204" pitchFamily="49" charset="-128"/>
                <a:ea typeface="ＭＳ ゴシック" panose="020B0609070205080204" pitchFamily="49" charset="-128"/>
              </a:rPr>
              <a:t>、同じような考え方で</a:t>
            </a:r>
            <a:r>
              <a:rPr lang="ja-JP" altLang="en-US" sz="700" dirty="0" smtClean="0">
                <a:latin typeface="ＭＳ ゴシック" panose="020B0609070205080204" pitchFamily="49" charset="-128"/>
                <a:ea typeface="ＭＳ ゴシック" panose="020B0609070205080204" pitchFamily="49" charset="-128"/>
              </a:rPr>
              <a:t>６色機を入れてやられる</a:t>
            </a:r>
            <a:r>
              <a:rPr lang="ja-JP" altLang="en-US" sz="700" dirty="0">
                <a:latin typeface="ＭＳ ゴシック" panose="020B0609070205080204" pitchFamily="49" charset="-128"/>
                <a:ea typeface="ＭＳ ゴシック" panose="020B0609070205080204" pitchFamily="49" charset="-128"/>
              </a:rPr>
              <a:t>会社は幾つ</a:t>
            </a:r>
            <a:r>
              <a:rPr lang="ja-JP" altLang="en-US" sz="700" dirty="0" smtClean="0">
                <a:latin typeface="ＭＳ ゴシック" panose="020B0609070205080204" pitchFamily="49" charset="-128"/>
                <a:ea typeface="ＭＳ ゴシック" panose="020B0609070205080204" pitchFamily="49" charset="-128"/>
              </a:rPr>
              <a:t>かあります</a:t>
            </a:r>
            <a:r>
              <a:rPr lang="ja-JP" altLang="en-US" sz="700" dirty="0">
                <a:latin typeface="ＭＳ ゴシック" panose="020B0609070205080204" pitchFamily="49" charset="-128"/>
                <a:ea typeface="ＭＳ ゴシック" panose="020B0609070205080204" pitchFamily="49" charset="-128"/>
              </a:rPr>
              <a:t>が</a:t>
            </a:r>
            <a:r>
              <a:rPr lang="ja-JP" altLang="en-US" sz="700" dirty="0" smtClean="0">
                <a:latin typeface="ＭＳ ゴシック" panose="020B0609070205080204" pitchFamily="49" charset="-128"/>
                <a:ea typeface="ＭＳ ゴシック" panose="020B0609070205080204" pitchFamily="49" charset="-128"/>
              </a:rPr>
              <a:t>、</a:t>
            </a:r>
            <a:r>
              <a:rPr lang="ja-JP" altLang="en-US" sz="700" dirty="0">
                <a:latin typeface="ＭＳ ゴシック" panose="020B0609070205080204" pitchFamily="49" charset="-128"/>
                <a:ea typeface="ＭＳ ゴシック" panose="020B0609070205080204" pitchFamily="49" charset="-128"/>
              </a:rPr>
              <a:t>現実には市場化出来てないん</a:t>
            </a:r>
            <a:r>
              <a:rPr lang="ja-JP" altLang="en-US" sz="700" dirty="0" smtClean="0">
                <a:latin typeface="ＭＳ ゴシック" panose="020B0609070205080204" pitchFamily="49" charset="-128"/>
                <a:ea typeface="ＭＳ ゴシック" panose="020B0609070205080204" pitchFamily="49" charset="-128"/>
              </a:rPr>
              <a:t>です。</a:t>
            </a:r>
            <a:endParaRPr lang="en-US" altLang="ja-JP" sz="700" dirty="0" smtClean="0">
              <a:latin typeface="ＭＳ ゴシック" panose="020B0609070205080204" pitchFamily="49" charset="-128"/>
              <a:ea typeface="ＭＳ ゴシック" panose="020B0609070205080204" pitchFamily="49" charset="-128"/>
            </a:endParaRPr>
          </a:p>
          <a:p>
            <a:r>
              <a:rPr lang="ja-JP" altLang="en-US" sz="700" dirty="0" smtClean="0">
                <a:latin typeface="ＭＳ ゴシック" panose="020B0609070205080204" pitchFamily="49" charset="-128"/>
                <a:ea typeface="ＭＳ ゴシック" panose="020B0609070205080204" pitchFamily="49" charset="-128"/>
              </a:rPr>
              <a:t>本当</a:t>
            </a:r>
            <a:r>
              <a:rPr lang="ja-JP" altLang="en-US" sz="700" dirty="0">
                <a:latin typeface="ＭＳ ゴシック" panose="020B0609070205080204" pitchFamily="49" charset="-128"/>
                <a:ea typeface="ＭＳ ゴシック" panose="020B0609070205080204" pitchFamily="49" charset="-128"/>
              </a:rPr>
              <a:t>に６色印刷を１つのターゲットに置いて市場を開発</a:t>
            </a:r>
            <a:r>
              <a:rPr lang="ja-JP" altLang="en-US" sz="700" dirty="0">
                <a:solidFill>
                  <a:prstClr val="black"/>
                </a:solidFill>
                <a:latin typeface="ＭＳ ゴシック" panose="020B0609070205080204" pitchFamily="49" charset="-128"/>
                <a:ea typeface="ＭＳ ゴシック" panose="020B0609070205080204" pitchFamily="49" charset="-128"/>
              </a:rPr>
              <a:t>している会社は</a:t>
            </a:r>
            <a:r>
              <a:rPr lang="ja-JP" altLang="en-US" sz="700" dirty="0" smtClean="0">
                <a:solidFill>
                  <a:prstClr val="black"/>
                </a:solidFill>
                <a:latin typeface="ＭＳ ゴシック" panose="020B0609070205080204" pitchFamily="49" charset="-128"/>
                <a:ea typeface="ＭＳ ゴシック" panose="020B0609070205080204" pitchFamily="49" charset="-128"/>
              </a:rPr>
              <a:t>あまりなく、</a:t>
            </a:r>
            <a:r>
              <a:rPr lang="ja-JP" altLang="en-US" sz="700" dirty="0">
                <a:solidFill>
                  <a:prstClr val="black"/>
                </a:solidFill>
                <a:latin typeface="ＭＳ ゴシック" panose="020B0609070205080204" pitchFamily="49" charset="-128"/>
                <a:ea typeface="ＭＳ ゴシック" panose="020B0609070205080204" pitchFamily="49" charset="-128"/>
              </a:rPr>
              <a:t>うちぐらいじゃないかなと思うんです。４色で表現すると出ない色が</a:t>
            </a:r>
            <a:r>
              <a:rPr lang="ja-JP" altLang="en-US" sz="700" dirty="0" smtClean="0">
                <a:solidFill>
                  <a:prstClr val="black"/>
                </a:solidFill>
                <a:latin typeface="ＭＳ ゴシック" panose="020B0609070205080204" pitchFamily="49" charset="-128"/>
                <a:ea typeface="ＭＳ ゴシック" panose="020B0609070205080204" pitchFamily="49" charset="-128"/>
              </a:rPr>
              <a:t>出てくるので、美術品</a:t>
            </a:r>
            <a:r>
              <a:rPr lang="ja-JP" altLang="en-US" sz="700" dirty="0">
                <a:solidFill>
                  <a:prstClr val="black"/>
                </a:solidFill>
                <a:latin typeface="ＭＳ ゴシック" panose="020B0609070205080204" pitchFamily="49" charset="-128"/>
                <a:ea typeface="ＭＳ ゴシック" panose="020B0609070205080204" pitchFamily="49" charset="-128"/>
              </a:rPr>
              <a:t>に対しての表現力も</a:t>
            </a:r>
            <a:r>
              <a:rPr lang="ja-JP" altLang="en-US" sz="700" dirty="0" smtClean="0">
                <a:solidFill>
                  <a:prstClr val="black"/>
                </a:solidFill>
                <a:latin typeface="ＭＳ ゴシック" panose="020B0609070205080204" pitchFamily="49" charset="-128"/>
                <a:ea typeface="ＭＳ ゴシック" panose="020B0609070205080204" pitchFamily="49" charset="-128"/>
              </a:rPr>
              <a:t>上がります。</a:t>
            </a:r>
            <a:endParaRPr lang="en-US" altLang="ja-JP" sz="700" dirty="0" smtClean="0">
              <a:solidFill>
                <a:prstClr val="black"/>
              </a:solidFill>
              <a:latin typeface="ＭＳ ゴシック" panose="020B0609070205080204" pitchFamily="49" charset="-128"/>
              <a:ea typeface="ＭＳ ゴシック" panose="020B0609070205080204" pitchFamily="49" charset="-128"/>
            </a:endParaRPr>
          </a:p>
          <a:p>
            <a:r>
              <a:rPr lang="ja-JP" altLang="en-US" sz="700" dirty="0" smtClean="0">
                <a:solidFill>
                  <a:prstClr val="black"/>
                </a:solidFill>
                <a:latin typeface="ＭＳ ゴシック" panose="020B0609070205080204" pitchFamily="49" charset="-128"/>
                <a:ea typeface="ＭＳ ゴシック" panose="020B0609070205080204" pitchFamily="49" charset="-128"/>
              </a:rPr>
              <a:t>ただ</a:t>
            </a:r>
            <a:r>
              <a:rPr lang="ja-JP" altLang="en-US" sz="700" dirty="0">
                <a:solidFill>
                  <a:prstClr val="black"/>
                </a:solidFill>
                <a:latin typeface="ＭＳ ゴシック" panose="020B0609070205080204" pitchFamily="49" charset="-128"/>
                <a:ea typeface="ＭＳ ゴシック" panose="020B0609070205080204" pitchFamily="49" charset="-128"/>
              </a:rPr>
              <a:t>難しいのが</a:t>
            </a:r>
            <a:r>
              <a:rPr lang="ja-JP" altLang="en-US" sz="700" dirty="0" smtClean="0">
                <a:solidFill>
                  <a:prstClr val="black"/>
                </a:solidFill>
                <a:latin typeface="ＭＳ ゴシック" panose="020B0609070205080204" pitchFamily="49" charset="-128"/>
                <a:ea typeface="ＭＳ ゴシック" panose="020B0609070205080204" pitchFamily="49" charset="-128"/>
              </a:rPr>
              <a:t>、こ</a:t>
            </a:r>
            <a:r>
              <a:rPr lang="ja-JP" altLang="en-US" sz="700" dirty="0">
                <a:solidFill>
                  <a:prstClr val="black"/>
                </a:solidFill>
                <a:latin typeface="ＭＳ ゴシック" panose="020B0609070205080204" pitchFamily="49" charset="-128"/>
                <a:ea typeface="ＭＳ ゴシック" panose="020B0609070205080204" pitchFamily="49" charset="-128"/>
              </a:rPr>
              <a:t>の</a:t>
            </a:r>
            <a:r>
              <a:rPr lang="ja-JP" altLang="en-US" sz="700" dirty="0" smtClean="0">
                <a:solidFill>
                  <a:prstClr val="black"/>
                </a:solidFill>
                <a:latin typeface="ＭＳ ゴシック" panose="020B0609070205080204" pitchFamily="49" charset="-128"/>
                <a:ea typeface="ＭＳ ゴシック" panose="020B0609070205080204" pitchFamily="49" charset="-128"/>
              </a:rPr>
              <a:t>綺麗</a:t>
            </a:r>
            <a:r>
              <a:rPr lang="ja-JP" altLang="en-US" sz="700" dirty="0">
                <a:solidFill>
                  <a:prstClr val="black"/>
                </a:solidFill>
                <a:latin typeface="ＭＳ ゴシック" panose="020B0609070205080204" pitchFamily="49" charset="-128"/>
                <a:ea typeface="ＭＳ ゴシック" panose="020B0609070205080204" pitchFamily="49" charset="-128"/>
              </a:rPr>
              <a:t>な色</a:t>
            </a:r>
            <a:r>
              <a:rPr lang="ja-JP" altLang="en-US" sz="700" dirty="0" smtClean="0">
                <a:solidFill>
                  <a:prstClr val="black"/>
                </a:solidFill>
                <a:latin typeface="ＭＳ ゴシック" panose="020B0609070205080204" pitchFamily="49" charset="-128"/>
                <a:ea typeface="ＭＳ ゴシック" panose="020B0609070205080204" pitchFamily="49" charset="-128"/>
              </a:rPr>
              <a:t>が良い場合</a:t>
            </a:r>
            <a:r>
              <a:rPr lang="ja-JP" altLang="en-US" sz="700" dirty="0">
                <a:solidFill>
                  <a:prstClr val="black"/>
                </a:solidFill>
                <a:latin typeface="ＭＳ ゴシック" panose="020B0609070205080204" pitchFamily="49" charset="-128"/>
                <a:ea typeface="ＭＳ ゴシック" panose="020B0609070205080204" pitchFamily="49" charset="-128"/>
              </a:rPr>
              <a:t>と悪い場合が</a:t>
            </a:r>
            <a:r>
              <a:rPr lang="ja-JP" altLang="en-US" sz="700" dirty="0" smtClean="0">
                <a:solidFill>
                  <a:prstClr val="black"/>
                </a:solidFill>
                <a:latin typeface="ＭＳ ゴシック" panose="020B0609070205080204" pitchFamily="49" charset="-128"/>
                <a:ea typeface="ＭＳ ゴシック" panose="020B0609070205080204" pitchFamily="49" charset="-128"/>
              </a:rPr>
              <a:t>あるので、どう</a:t>
            </a:r>
            <a:r>
              <a:rPr lang="ja-JP" altLang="en-US" sz="700" dirty="0">
                <a:solidFill>
                  <a:prstClr val="black"/>
                </a:solidFill>
                <a:latin typeface="ＭＳ ゴシック" panose="020B0609070205080204" pitchFamily="49" charset="-128"/>
                <a:ea typeface="ＭＳ ゴシック" panose="020B0609070205080204" pitchFamily="49" charset="-128"/>
              </a:rPr>
              <a:t>お客さんに</a:t>
            </a:r>
            <a:r>
              <a:rPr lang="ja-JP" altLang="en-US" sz="700" dirty="0" smtClean="0">
                <a:solidFill>
                  <a:prstClr val="black"/>
                </a:solidFill>
                <a:latin typeface="ＭＳ ゴシック" panose="020B0609070205080204" pitchFamily="49" charset="-128"/>
                <a:ea typeface="ＭＳ ゴシック" panose="020B0609070205080204" pitchFamily="49" charset="-128"/>
              </a:rPr>
              <a:t>納得して</a:t>
            </a:r>
            <a:r>
              <a:rPr lang="ja-JP" altLang="en-US" sz="700" dirty="0">
                <a:solidFill>
                  <a:prstClr val="black"/>
                </a:solidFill>
                <a:latin typeface="ＭＳ ゴシック" panose="020B0609070205080204" pitchFamily="49" charset="-128"/>
                <a:ea typeface="ＭＳ ゴシック" panose="020B0609070205080204" pitchFamily="49" charset="-128"/>
              </a:rPr>
              <a:t>頂くかと言う</a:t>
            </a:r>
            <a:r>
              <a:rPr lang="ja-JP" altLang="en-US" sz="700" dirty="0" smtClean="0">
                <a:solidFill>
                  <a:prstClr val="black"/>
                </a:solidFill>
                <a:latin typeface="ＭＳ ゴシック" panose="020B0609070205080204" pitchFamily="49" charset="-128"/>
                <a:ea typeface="ＭＳ ゴシック" panose="020B0609070205080204" pitchFamily="49" charset="-128"/>
              </a:rPr>
              <a:t>所で</a:t>
            </a:r>
            <a:r>
              <a:rPr lang="ja-JP" altLang="en-US" sz="700" dirty="0">
                <a:solidFill>
                  <a:prstClr val="black"/>
                </a:solidFill>
                <a:latin typeface="ＭＳ ゴシック" panose="020B0609070205080204" pitchFamily="49" charset="-128"/>
                <a:ea typeface="ＭＳ ゴシック" panose="020B0609070205080204" pitchFamily="49" charset="-128"/>
              </a:rPr>
              <a:t>す</a:t>
            </a:r>
            <a:r>
              <a:rPr lang="ja-JP" altLang="en-US" sz="700" dirty="0" smtClean="0">
                <a:solidFill>
                  <a:prstClr val="black"/>
                </a:solidFill>
                <a:latin typeface="ＭＳ ゴシック" panose="020B0609070205080204" pitchFamily="49" charset="-128"/>
                <a:ea typeface="ＭＳ ゴシック" panose="020B0609070205080204" pitchFamily="49" charset="-128"/>
              </a:rPr>
              <a:t>。</a:t>
            </a:r>
            <a:endParaRPr lang="en-US" altLang="ja-JP" sz="700" dirty="0" smtClean="0">
              <a:solidFill>
                <a:prstClr val="black"/>
              </a:solidFill>
              <a:latin typeface="ＭＳ ゴシック" panose="020B0609070205080204" pitchFamily="49" charset="-128"/>
              <a:ea typeface="ＭＳ ゴシック" panose="020B0609070205080204" pitchFamily="49" charset="-128"/>
            </a:endParaRPr>
          </a:p>
          <a:p>
            <a:r>
              <a:rPr lang="ja-JP" altLang="en-US" sz="700" dirty="0" smtClean="0">
                <a:solidFill>
                  <a:prstClr val="black"/>
                </a:solidFill>
                <a:latin typeface="ＭＳ ゴシック" panose="020B0609070205080204" pitchFamily="49" charset="-128"/>
                <a:ea typeface="ＭＳ ゴシック" panose="020B0609070205080204" pitchFamily="49" charset="-128"/>
              </a:rPr>
              <a:t>技術開発をし</a:t>
            </a:r>
            <a:r>
              <a:rPr lang="ja-JP" altLang="en-US" sz="700" dirty="0">
                <a:solidFill>
                  <a:prstClr val="black"/>
                </a:solidFill>
                <a:latin typeface="ＭＳ ゴシック" panose="020B0609070205080204" pitchFamily="49" charset="-128"/>
                <a:ea typeface="ＭＳ ゴシック" panose="020B0609070205080204" pitchFamily="49" charset="-128"/>
              </a:rPr>
              <a:t>て</a:t>
            </a:r>
            <a:r>
              <a:rPr lang="ja-JP" altLang="en-US" sz="700" dirty="0" smtClean="0">
                <a:solidFill>
                  <a:prstClr val="black"/>
                </a:solidFill>
                <a:latin typeface="ＭＳ ゴシック" panose="020B0609070205080204" pitchFamily="49" charset="-128"/>
                <a:ea typeface="ＭＳ ゴシック" panose="020B0609070205080204" pitchFamily="49" charset="-128"/>
              </a:rPr>
              <a:t>コストが上がりすぎる</a:t>
            </a:r>
            <a:r>
              <a:rPr lang="ja-JP" altLang="en-US" sz="700" dirty="0">
                <a:solidFill>
                  <a:prstClr val="black"/>
                </a:solidFill>
                <a:latin typeface="ＭＳ ゴシック" panose="020B0609070205080204" pitchFamily="49" charset="-128"/>
                <a:ea typeface="ＭＳ ゴシック" panose="020B0609070205080204" pitchFamily="49" charset="-128"/>
              </a:rPr>
              <a:t>と実用性がないので、コストも上がらない仕組み作りを</a:t>
            </a:r>
            <a:r>
              <a:rPr lang="ja-JP" altLang="en-US" sz="700" dirty="0" smtClean="0">
                <a:solidFill>
                  <a:prstClr val="black"/>
                </a:solidFill>
                <a:latin typeface="ＭＳ ゴシック" panose="020B0609070205080204" pitchFamily="49" charset="-128"/>
                <a:ea typeface="ＭＳ ゴシック" panose="020B0609070205080204" pitchFamily="49" charset="-128"/>
              </a:rPr>
              <a:t>します。</a:t>
            </a:r>
            <a:endParaRPr lang="en-US" altLang="ja-JP" sz="700" dirty="0" smtClean="0">
              <a:solidFill>
                <a:prstClr val="black"/>
              </a:solidFill>
              <a:latin typeface="ＭＳ ゴシック" panose="020B0609070205080204" pitchFamily="49" charset="-128"/>
              <a:ea typeface="ＭＳ ゴシック" panose="020B0609070205080204" pitchFamily="49" charset="-128"/>
            </a:endParaRPr>
          </a:p>
        </p:txBody>
      </p:sp>
      <p:sp>
        <p:nvSpPr>
          <p:cNvPr id="18" name="テキスト ボックス 17"/>
          <p:cNvSpPr txBox="1"/>
          <p:nvPr/>
        </p:nvSpPr>
        <p:spPr>
          <a:xfrm>
            <a:off x="3169022" y="6494266"/>
            <a:ext cx="2123658" cy="2486273"/>
          </a:xfrm>
          <a:prstGeom prst="rect">
            <a:avLst/>
          </a:prstGeom>
          <a:noFill/>
        </p:spPr>
        <p:txBody>
          <a:bodyPr vert="eaVert" wrap="square" rtlCol="0">
            <a:spAutoFit/>
          </a:bodyPr>
          <a:lstStyle/>
          <a:p>
            <a:pPr lvl="0"/>
            <a:r>
              <a:rPr lang="ja-JP" altLang="en-US" sz="700" b="1" dirty="0">
                <a:solidFill>
                  <a:prstClr val="black"/>
                </a:solidFill>
                <a:latin typeface="ＭＳ ゴシック" panose="020B0609070205080204" pitchFamily="49" charset="-128"/>
                <a:ea typeface="ＭＳ ゴシック" panose="020B0609070205080204" pitchFamily="49" charset="-128"/>
              </a:rPr>
              <a:t>社長が感じる京都企業の魅力</a:t>
            </a:r>
            <a:endParaRPr lang="en-US" altLang="ja-JP" sz="700" b="1" dirty="0">
              <a:solidFill>
                <a:prstClr val="black"/>
              </a:solidFill>
              <a:latin typeface="ＭＳ ゴシック" panose="020B0609070205080204" pitchFamily="49" charset="-128"/>
              <a:ea typeface="ＭＳ ゴシック" panose="020B0609070205080204" pitchFamily="49" charset="-128"/>
            </a:endParaRPr>
          </a:p>
          <a:p>
            <a:pPr lvl="0"/>
            <a:endParaRPr lang="ja-JP" altLang="ja-JP" sz="500" dirty="0">
              <a:solidFill>
                <a:prstClr val="black"/>
              </a:solidFill>
              <a:latin typeface="ＭＳ ゴシック" panose="020B0609070205080204" pitchFamily="49" charset="-128"/>
              <a:ea typeface="ＭＳ ゴシック" panose="020B0609070205080204" pitchFamily="49" charset="-128"/>
            </a:endParaRPr>
          </a:p>
          <a:p>
            <a:pPr lvl="0"/>
            <a:r>
              <a:rPr lang="ja-JP" altLang="en-US" sz="700" b="1" dirty="0">
                <a:solidFill>
                  <a:prstClr val="black"/>
                </a:solidFill>
                <a:latin typeface="ＭＳ ゴシック" panose="020B0609070205080204" pitchFamily="49" charset="-128"/>
                <a:ea typeface="ＭＳ ゴシック" panose="020B0609070205080204" pitchFamily="49" charset="-128"/>
              </a:rPr>
              <a:t>学生</a:t>
            </a:r>
            <a:r>
              <a:rPr lang="ja-JP" altLang="ja-JP" sz="700" dirty="0">
                <a:solidFill>
                  <a:prstClr val="black"/>
                </a:solidFill>
                <a:latin typeface="ＭＳ ゴシック" panose="020B0609070205080204" pitchFamily="49" charset="-128"/>
                <a:ea typeface="ＭＳ ゴシック" panose="020B0609070205080204" pitchFamily="49" charset="-128"/>
              </a:rPr>
              <a:t>：</a:t>
            </a:r>
            <a:r>
              <a:rPr lang="ja-JP" altLang="en-US" sz="700" dirty="0">
                <a:solidFill>
                  <a:prstClr val="black"/>
                </a:solidFill>
                <a:latin typeface="ＭＳ ゴシック" panose="020B0609070205080204" pitchFamily="49" charset="-128"/>
                <a:ea typeface="ＭＳ ゴシック" panose="020B0609070205080204" pitchFamily="49" charset="-128"/>
              </a:rPr>
              <a:t>京都以外にも支店をお持ちですが、京都の町や企業にはどのような特徴があるとお考えですか？</a:t>
            </a:r>
            <a:endParaRPr lang="en-US" altLang="ja-JP" sz="700" dirty="0">
              <a:solidFill>
                <a:prstClr val="black"/>
              </a:solidFill>
              <a:latin typeface="ＭＳ ゴシック" panose="020B0609070205080204" pitchFamily="49" charset="-128"/>
              <a:ea typeface="ＭＳ ゴシック" panose="020B0609070205080204" pitchFamily="49" charset="-128"/>
            </a:endParaRPr>
          </a:p>
          <a:p>
            <a:pPr lvl="0"/>
            <a:endParaRPr lang="en-US" altLang="ja-JP" sz="200" b="1" dirty="0" smtClean="0">
              <a:solidFill>
                <a:prstClr val="black"/>
              </a:solidFill>
              <a:latin typeface="ＭＳ ゴシック" panose="020B0609070205080204" pitchFamily="49" charset="-128"/>
              <a:ea typeface="ＭＳ ゴシック" panose="020B0609070205080204" pitchFamily="49" charset="-128"/>
            </a:endParaRPr>
          </a:p>
          <a:p>
            <a:pPr lvl="0"/>
            <a:r>
              <a:rPr lang="ja-JP" altLang="en-US" sz="700" b="1" dirty="0" smtClean="0">
                <a:solidFill>
                  <a:prstClr val="black"/>
                </a:solidFill>
                <a:latin typeface="ＭＳ ゴシック" panose="020B0609070205080204" pitchFamily="49" charset="-128"/>
                <a:ea typeface="ＭＳ ゴシック" panose="020B0609070205080204" pitchFamily="49" charset="-128"/>
              </a:rPr>
              <a:t>土山社長</a:t>
            </a:r>
            <a:r>
              <a:rPr lang="ja-JP" altLang="en-US" sz="700" dirty="0" smtClean="0">
                <a:solidFill>
                  <a:prstClr val="black"/>
                </a:solidFill>
                <a:latin typeface="ＭＳ ゴシック" panose="020B0609070205080204" pitchFamily="49" charset="-128"/>
                <a:ea typeface="ＭＳ ゴシック" panose="020B0609070205080204" pitchFamily="49" charset="-128"/>
              </a:rPr>
              <a:t>：</a:t>
            </a:r>
            <a:r>
              <a:rPr lang="ja-JP" altLang="en-US" sz="700" dirty="0">
                <a:solidFill>
                  <a:prstClr val="black"/>
                </a:solidFill>
                <a:latin typeface="ＭＳ ゴシック" panose="020B0609070205080204" pitchFamily="49" charset="-128"/>
                <a:ea typeface="ＭＳ ゴシック" panose="020B0609070205080204" pitchFamily="49" charset="-128"/>
              </a:rPr>
              <a:t>京都の会社はまず本社を東京に移さないほうが良いと考えてるんです。京都の経営者の中で話が出ると、代々経営をしている場合が</a:t>
            </a:r>
            <a:r>
              <a:rPr lang="ja-JP" altLang="en-US" sz="700" dirty="0" smtClean="0">
                <a:solidFill>
                  <a:prstClr val="black"/>
                </a:solidFill>
                <a:latin typeface="ＭＳ ゴシック" panose="020B0609070205080204" pitchFamily="49" charset="-128"/>
                <a:ea typeface="ＭＳ ゴシック" panose="020B0609070205080204" pitchFamily="49" charset="-128"/>
              </a:rPr>
              <a:t>多く、</a:t>
            </a:r>
            <a:r>
              <a:rPr lang="ja-JP" altLang="en-US" sz="700" dirty="0">
                <a:solidFill>
                  <a:prstClr val="black"/>
                </a:solidFill>
                <a:latin typeface="ＭＳ ゴシック" panose="020B0609070205080204" pitchFamily="49" charset="-128"/>
                <a:ea typeface="ＭＳ ゴシック" panose="020B0609070205080204" pitchFamily="49" charset="-128"/>
              </a:rPr>
              <a:t>「自分の役割はバトンを受けてタッチするとこまでだ」という言い方をするんですよ。具体的に言うと、品質とか顧客満足、企業の特色・特徴、こだわりが大事であって、企業の拡大や利益は大事だけど１番じゃないという考え方をどうやら京都の企業はしているらしい</a:t>
            </a:r>
            <a:r>
              <a:rPr lang="en-US" altLang="ja-JP" sz="700" dirty="0">
                <a:solidFill>
                  <a:prstClr val="black"/>
                </a:solidFill>
                <a:latin typeface="ＭＳ ゴシック" panose="020B0609070205080204" pitchFamily="49" charset="-128"/>
                <a:ea typeface="ＭＳ ゴシック" panose="020B0609070205080204" pitchFamily="49" charset="-128"/>
              </a:rPr>
              <a:t>…</a:t>
            </a:r>
            <a:r>
              <a:rPr lang="ja-JP" altLang="en-US" sz="700" dirty="0">
                <a:solidFill>
                  <a:prstClr val="black"/>
                </a:solidFill>
                <a:latin typeface="ＭＳ ゴシック" panose="020B0609070205080204" pitchFamily="49" charset="-128"/>
                <a:ea typeface="ＭＳ ゴシック" panose="020B0609070205080204" pitchFamily="49" charset="-128"/>
              </a:rPr>
              <a:t>という事が分かってきました。京都企業の東京との関係は、端的に言うと東京の方が京都大好きなんですね。東京にわざわざ本社を移すよりも京都企業のままにしといた方が価値が高いという事もあるんじゃないかなと思うんです。そういう古くから培った価値観が京都企業の特色ではないかなと思います。</a:t>
            </a:r>
          </a:p>
          <a:p>
            <a:endParaRPr lang="en-US" altLang="ja-JP" sz="700" dirty="0" smtClean="0">
              <a:latin typeface="ＭＳ ゴシック" panose="020B0609070205080204" pitchFamily="49" charset="-128"/>
              <a:ea typeface="ＭＳ ゴシック" panose="020B0609070205080204" pitchFamily="49" charset="-128"/>
            </a:endParaRPr>
          </a:p>
        </p:txBody>
      </p:sp>
      <p:sp>
        <p:nvSpPr>
          <p:cNvPr id="22" name="テキスト ボックス 21"/>
          <p:cNvSpPr txBox="1"/>
          <p:nvPr/>
        </p:nvSpPr>
        <p:spPr>
          <a:xfrm>
            <a:off x="-38573" y="6618569"/>
            <a:ext cx="3323984" cy="2244474"/>
          </a:xfrm>
          <a:prstGeom prst="rect">
            <a:avLst/>
          </a:prstGeom>
          <a:noFill/>
        </p:spPr>
        <p:txBody>
          <a:bodyPr vert="eaVert" wrap="square" rtlCol="0">
            <a:spAutoFit/>
          </a:bodyPr>
          <a:lstStyle/>
          <a:p>
            <a:r>
              <a:rPr lang="en-US" altLang="ja-JP" sz="800" b="1" dirty="0" smtClean="0">
                <a:latin typeface="ＭＳ ゴシック" panose="020B0609070205080204" pitchFamily="49" charset="-128"/>
                <a:ea typeface="ＭＳ ゴシック" panose="020B0609070205080204" pitchFamily="49" charset="-128"/>
              </a:rPr>
              <a:t> </a:t>
            </a:r>
            <a:endParaRPr lang="ja-JP" altLang="ja-JP" sz="900" dirty="0" smtClean="0">
              <a:latin typeface="ＭＳ ゴシック" panose="020B0609070205080204" pitchFamily="49" charset="-128"/>
              <a:ea typeface="ＭＳ ゴシック" panose="020B0609070205080204" pitchFamily="49" charset="-128"/>
            </a:endParaRPr>
          </a:p>
          <a:p>
            <a:r>
              <a:rPr lang="en-US" altLang="ja-JP" sz="800" b="1" dirty="0" smtClean="0">
                <a:latin typeface="ＭＳ ゴシック" panose="020B0609070205080204" pitchFamily="49" charset="-128"/>
                <a:ea typeface="ＭＳ ゴシック" panose="020B0609070205080204" pitchFamily="49" charset="-128"/>
              </a:rPr>
              <a:t>《</a:t>
            </a:r>
            <a:r>
              <a:rPr lang="ja-JP" altLang="ja-JP" sz="800" b="1" dirty="0" smtClean="0">
                <a:latin typeface="ＭＳ ゴシック" panose="020B0609070205080204" pitchFamily="49" charset="-128"/>
                <a:ea typeface="ＭＳ ゴシック" panose="020B0609070205080204" pitchFamily="49" charset="-128"/>
              </a:rPr>
              <a:t>インタビューから感じた</a:t>
            </a:r>
            <a:r>
              <a:rPr lang="ja-JP" altLang="en-US" sz="800" b="1" dirty="0" smtClean="0">
                <a:latin typeface="ＭＳ ゴシック" panose="020B0609070205080204" pitchFamily="49" charset="-128"/>
                <a:ea typeface="ＭＳ ゴシック" panose="020B0609070205080204" pitchFamily="49" charset="-128"/>
              </a:rPr>
              <a:t>土山印刷の</a:t>
            </a:r>
            <a:r>
              <a:rPr lang="ja-JP" altLang="ja-JP" sz="800" b="1" dirty="0" smtClean="0">
                <a:latin typeface="ＭＳ ゴシック" panose="020B0609070205080204" pitchFamily="49" charset="-128"/>
                <a:ea typeface="ＭＳ ゴシック" panose="020B0609070205080204" pitchFamily="49" charset="-128"/>
              </a:rPr>
              <a:t>魅力</a:t>
            </a:r>
            <a:r>
              <a:rPr lang="en-US" altLang="ja-JP" sz="800" b="1" dirty="0" smtClean="0">
                <a:latin typeface="ＭＳ ゴシック" panose="020B0609070205080204" pitchFamily="49" charset="-128"/>
                <a:ea typeface="ＭＳ ゴシック" panose="020B0609070205080204" pitchFamily="49" charset="-128"/>
              </a:rPr>
              <a:t>》</a:t>
            </a:r>
          </a:p>
          <a:p>
            <a:endParaRPr lang="ja-JP" altLang="ja-JP" sz="900" dirty="0" smtClean="0">
              <a:latin typeface="ＭＳ ゴシック" panose="020B0609070205080204" pitchFamily="49" charset="-128"/>
              <a:ea typeface="ＭＳ ゴシック" panose="020B0609070205080204" pitchFamily="49" charset="-128"/>
            </a:endParaRPr>
          </a:p>
          <a:p>
            <a:r>
              <a:rPr lang="ja-JP" altLang="en-US" sz="900" dirty="0" smtClean="0">
                <a:latin typeface="ＭＳ ゴシック" panose="020B0609070205080204" pitchFamily="49" charset="-128"/>
                <a:ea typeface="ＭＳ ゴシック" panose="020B0609070205080204" pitchFamily="49" charset="-128"/>
              </a:rPr>
              <a:t>土山印刷では、紙媒体と電子媒体の商品どちらも販売されています。社員の方がお客様の用途に合わせて商品提案をされています。お客様の提示された色とイメージされている色が違うとトラブルに繋がる可能性があるので、コミュニケーションを常にとることを心がけていると言われていました。インタビューを通しても営業担当の小島様と製造担当の岩崎様が密にコミュニケーションをとられていることが伝わってきました。</a:t>
            </a:r>
            <a:endParaRPr lang="en-US" altLang="ja-JP" sz="900" dirty="0" smtClean="0">
              <a:latin typeface="ＭＳ ゴシック" panose="020B0609070205080204" pitchFamily="49" charset="-128"/>
              <a:ea typeface="ＭＳ ゴシック" panose="020B0609070205080204" pitchFamily="49" charset="-128"/>
            </a:endParaRPr>
          </a:p>
          <a:p>
            <a:r>
              <a:rPr lang="ja-JP" altLang="en-US" sz="900" dirty="0" smtClean="0">
                <a:latin typeface="ＭＳ ゴシック" panose="020B0609070205080204" pitchFamily="49" charset="-128"/>
                <a:ea typeface="ＭＳ ゴシック" panose="020B0609070205080204" pitchFamily="49" charset="-128"/>
              </a:rPr>
              <a:t>インタビューの中で最も印象に残ったことは、６色印刷です。４色印刷と６色印刷の違いを実際に写真で比較すると、６色印刷の方がより鮮明に表現されていて感動しました。６色印刷を１つのターゲットとして市場開発されている土山印刷は他の企業にはない魅力ではないかと感じました。</a:t>
            </a:r>
            <a:endParaRPr lang="ja-JP" altLang="ja-JP" sz="900" dirty="0" smtClean="0">
              <a:latin typeface="ＭＳ ゴシック" panose="020B0609070205080204" pitchFamily="49" charset="-128"/>
              <a:ea typeface="ＭＳ ゴシック" panose="020B0609070205080204" pitchFamily="49" charset="-128"/>
            </a:endParaRPr>
          </a:p>
          <a:p>
            <a:endParaRPr kumimoji="1" lang="ja-JP" altLang="en-US" sz="800" dirty="0">
              <a:latin typeface="ＭＳ ゴシック" panose="020B0609070205080204" pitchFamily="49" charset="-128"/>
              <a:ea typeface="ＭＳ ゴシック" panose="020B0609070205080204" pitchFamily="49" charset="-128"/>
            </a:endParaRPr>
          </a:p>
        </p:txBody>
      </p:sp>
      <p:sp>
        <p:nvSpPr>
          <p:cNvPr id="24" name="テキスト ボックス 23"/>
          <p:cNvSpPr txBox="1"/>
          <p:nvPr/>
        </p:nvSpPr>
        <p:spPr>
          <a:xfrm>
            <a:off x="5319217" y="102177"/>
            <a:ext cx="918096" cy="461665"/>
          </a:xfrm>
          <a:prstGeom prst="rect">
            <a:avLst/>
          </a:prstGeom>
          <a:noFill/>
        </p:spPr>
        <p:txBody>
          <a:bodyPr wrap="square" rtlCol="0">
            <a:spAutoFit/>
          </a:bodyPr>
          <a:lstStyle/>
          <a:p>
            <a:r>
              <a:rPr lang="ja-JP" altLang="ja-JP" sz="800" dirty="0" smtClean="0">
                <a:solidFill>
                  <a:schemeClr val="bg1"/>
                </a:solidFill>
              </a:rPr>
              <a:t>【学生メンバー】</a:t>
            </a:r>
            <a:endParaRPr lang="en-US" altLang="ja-JP" sz="800" dirty="0" smtClean="0">
              <a:solidFill>
                <a:schemeClr val="bg1"/>
              </a:solidFill>
            </a:endParaRPr>
          </a:p>
          <a:p>
            <a:r>
              <a:rPr lang="ja-JP" altLang="en-US" sz="800" dirty="0" smtClean="0">
                <a:solidFill>
                  <a:schemeClr val="bg1"/>
                </a:solidFill>
              </a:rPr>
              <a:t>辰巳智佳子</a:t>
            </a:r>
            <a:endParaRPr lang="en-US" altLang="ja-JP" sz="800" dirty="0" smtClean="0">
              <a:solidFill>
                <a:schemeClr val="bg1"/>
              </a:solidFill>
            </a:endParaRPr>
          </a:p>
          <a:p>
            <a:r>
              <a:rPr lang="ja-JP" altLang="en-US" sz="800" dirty="0" smtClean="0">
                <a:solidFill>
                  <a:schemeClr val="bg1"/>
                </a:solidFill>
              </a:rPr>
              <a:t>中原千絵子</a:t>
            </a:r>
            <a:endParaRPr lang="en-US" altLang="ja-JP" sz="800" dirty="0" smtClean="0">
              <a:solidFill>
                <a:schemeClr val="bg1"/>
              </a:solidFill>
            </a:endParaRPr>
          </a:p>
        </p:txBody>
      </p:sp>
      <p:sp>
        <p:nvSpPr>
          <p:cNvPr id="26" name="テキスト ボックス 25"/>
          <p:cNvSpPr txBox="1"/>
          <p:nvPr/>
        </p:nvSpPr>
        <p:spPr>
          <a:xfrm>
            <a:off x="6093296" y="107504"/>
            <a:ext cx="809328" cy="461665"/>
          </a:xfrm>
          <a:prstGeom prst="rect">
            <a:avLst/>
          </a:prstGeom>
          <a:noFill/>
        </p:spPr>
        <p:txBody>
          <a:bodyPr wrap="square" rtlCol="0">
            <a:spAutoFit/>
          </a:bodyPr>
          <a:lstStyle/>
          <a:p>
            <a:r>
              <a:rPr lang="ja-JP" altLang="en-US" sz="800" dirty="0" smtClean="0">
                <a:solidFill>
                  <a:schemeClr val="bg1"/>
                </a:solidFill>
              </a:rPr>
              <a:t>植野早織</a:t>
            </a:r>
            <a:endParaRPr lang="en-US" altLang="ja-JP" sz="800" dirty="0" smtClean="0">
              <a:solidFill>
                <a:schemeClr val="bg1"/>
              </a:solidFill>
            </a:endParaRPr>
          </a:p>
          <a:p>
            <a:r>
              <a:rPr lang="ja-JP" altLang="en-US" sz="800" dirty="0" smtClean="0">
                <a:solidFill>
                  <a:schemeClr val="bg1"/>
                </a:solidFill>
              </a:rPr>
              <a:t>菅野紗代</a:t>
            </a:r>
            <a:endParaRPr lang="en-US" altLang="ja-JP" sz="800" dirty="0" smtClean="0">
              <a:solidFill>
                <a:schemeClr val="bg1"/>
              </a:solidFill>
            </a:endParaRPr>
          </a:p>
          <a:p>
            <a:r>
              <a:rPr lang="ja-JP" altLang="en-US" sz="800" dirty="0" smtClean="0">
                <a:solidFill>
                  <a:schemeClr val="bg1"/>
                </a:solidFill>
              </a:rPr>
              <a:t>濵野祐衣</a:t>
            </a:r>
            <a:endParaRPr lang="en-US" altLang="ja-JP" sz="800" dirty="0" smtClean="0">
              <a:solidFill>
                <a:schemeClr val="bg1"/>
              </a:solidFill>
            </a:endParaRPr>
          </a:p>
        </p:txBody>
      </p:sp>
      <p:cxnSp>
        <p:nvCxnSpPr>
          <p:cNvPr id="49" name="直線コネクタ 48"/>
          <p:cNvCxnSpPr/>
          <p:nvPr/>
        </p:nvCxnSpPr>
        <p:spPr>
          <a:xfrm>
            <a:off x="168127" y="3851920"/>
            <a:ext cx="6593753" cy="0"/>
          </a:xfrm>
          <a:prstGeom prst="line">
            <a:avLst/>
          </a:prstGeom>
          <a:ln w="19050">
            <a:solidFill>
              <a:srgbClr val="669900"/>
            </a:solidFill>
            <a:prstDash val="sysDot"/>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92499" y="6435338"/>
            <a:ext cx="6593753" cy="0"/>
          </a:xfrm>
          <a:prstGeom prst="line">
            <a:avLst/>
          </a:prstGeom>
          <a:ln w="19050">
            <a:solidFill>
              <a:srgbClr val="669900"/>
            </a:solidFill>
            <a:prstDash val="sysDot"/>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4788923" y="3987808"/>
            <a:ext cx="1954381" cy="2337942"/>
          </a:xfrm>
          <a:prstGeom prst="rect">
            <a:avLst/>
          </a:prstGeom>
          <a:noFill/>
        </p:spPr>
        <p:txBody>
          <a:bodyPr vert="eaVert" wrap="square" rtlCol="0">
            <a:spAutoFit/>
          </a:bodyPr>
          <a:lstStyle/>
          <a:p>
            <a:r>
              <a:rPr lang="ja-JP" altLang="en-US" sz="700" dirty="0" smtClean="0">
                <a:latin typeface="ＭＳ ゴシック" panose="020B0609070205080204" pitchFamily="49" charset="-128"/>
                <a:ea typeface="ＭＳ ゴシック" panose="020B0609070205080204" pitchFamily="49" charset="-128"/>
              </a:rPr>
              <a:t>に</a:t>
            </a:r>
            <a:r>
              <a:rPr lang="ja-JP" altLang="en-US" sz="700" dirty="0">
                <a:latin typeface="ＭＳ ゴシック" panose="020B0609070205080204" pitchFamily="49" charset="-128"/>
                <a:ea typeface="ＭＳ ゴシック" panose="020B0609070205080204" pitchFamily="49" charset="-128"/>
              </a:rPr>
              <a:t>デザイン制作を心がけています。課題を明確</a:t>
            </a:r>
            <a:r>
              <a:rPr lang="ja-JP" altLang="en-US" sz="700" dirty="0" smtClean="0">
                <a:latin typeface="ＭＳ ゴシック" panose="020B0609070205080204" pitchFamily="49" charset="-128"/>
                <a:ea typeface="ＭＳ ゴシック" panose="020B0609070205080204" pitchFamily="49" charset="-128"/>
              </a:rPr>
              <a:t>にする程、デザイン</a:t>
            </a:r>
            <a:r>
              <a:rPr lang="ja-JP" altLang="en-US" sz="700" dirty="0">
                <a:latin typeface="ＭＳ ゴシック" panose="020B0609070205080204" pitchFamily="49" charset="-128"/>
                <a:ea typeface="ＭＳ ゴシック" panose="020B0609070205080204" pitchFamily="49" charset="-128"/>
              </a:rPr>
              <a:t>制作も</a:t>
            </a:r>
            <a:r>
              <a:rPr lang="ja-JP" altLang="en-US" sz="700" dirty="0" smtClean="0">
                <a:latin typeface="ＭＳ ゴシック" panose="020B0609070205080204" pitchFamily="49" charset="-128"/>
                <a:ea typeface="ＭＳ ゴシック" panose="020B0609070205080204" pitchFamily="49" charset="-128"/>
              </a:rPr>
              <a:t>やりやすく、より上がって</a:t>
            </a:r>
            <a:r>
              <a:rPr lang="ja-JP" altLang="en-US" sz="700" dirty="0">
                <a:latin typeface="ＭＳ ゴシック" panose="020B0609070205080204" pitchFamily="49" charset="-128"/>
                <a:ea typeface="ＭＳ ゴシック" panose="020B0609070205080204" pitchFamily="49" charset="-128"/>
              </a:rPr>
              <a:t>きた時に効果がある</a:t>
            </a:r>
            <a:r>
              <a:rPr lang="ja-JP" altLang="en-US" sz="700" dirty="0" smtClean="0">
                <a:latin typeface="ＭＳ ゴシック" panose="020B0609070205080204" pitchFamily="49" charset="-128"/>
                <a:ea typeface="ＭＳ ゴシック" panose="020B0609070205080204" pitchFamily="49" charset="-128"/>
              </a:rPr>
              <a:t>と思います。</a:t>
            </a:r>
            <a:endParaRPr lang="en-US" altLang="ja-JP" sz="700" b="1" dirty="0" smtClean="0">
              <a:latin typeface="ＭＳ ゴシック" panose="020B0609070205080204" pitchFamily="49" charset="-128"/>
              <a:ea typeface="ＭＳ ゴシック" panose="020B0609070205080204" pitchFamily="49" charset="-128"/>
            </a:endParaRPr>
          </a:p>
          <a:p>
            <a:endParaRPr lang="en-US" altLang="ja-JP" sz="200" b="1" dirty="0" smtClean="0">
              <a:latin typeface="ＭＳ ゴシック" panose="020B0609070205080204" pitchFamily="49" charset="-128"/>
              <a:ea typeface="ＭＳ ゴシック" panose="020B0609070205080204" pitchFamily="49" charset="-128"/>
            </a:endParaRPr>
          </a:p>
          <a:p>
            <a:r>
              <a:rPr lang="ja-JP" altLang="en-US" sz="700" b="1" dirty="0" smtClean="0">
                <a:latin typeface="ＭＳ ゴシック" panose="020B0609070205080204" pitchFamily="49" charset="-128"/>
                <a:ea typeface="ＭＳ ゴシック" panose="020B0609070205080204" pitchFamily="49" charset="-128"/>
              </a:rPr>
              <a:t>学生</a:t>
            </a:r>
            <a:r>
              <a:rPr lang="ja-JP" altLang="ja-JP" sz="700" dirty="0">
                <a:latin typeface="ＭＳ ゴシック" panose="020B0609070205080204" pitchFamily="49" charset="-128"/>
                <a:ea typeface="ＭＳ ゴシック" panose="020B0609070205080204" pitchFamily="49" charset="-128"/>
              </a:rPr>
              <a:t>：</a:t>
            </a:r>
            <a:r>
              <a:rPr lang="ja-JP" altLang="en-US" sz="700" dirty="0">
                <a:latin typeface="ＭＳ ゴシック" panose="020B0609070205080204" pitchFamily="49" charset="-128"/>
                <a:ea typeface="ＭＳ ゴシック" panose="020B0609070205080204" pitchFamily="49" charset="-128"/>
              </a:rPr>
              <a:t>大変だった事とかはありますか</a:t>
            </a:r>
            <a:r>
              <a:rPr lang="ja-JP" altLang="en-US" sz="700" dirty="0" smtClean="0">
                <a:latin typeface="ＭＳ ゴシック" panose="020B0609070205080204" pitchFamily="49" charset="-128"/>
                <a:ea typeface="ＭＳ ゴシック" panose="020B0609070205080204" pitchFamily="49" charset="-128"/>
              </a:rPr>
              <a:t>？</a:t>
            </a:r>
            <a:endParaRPr lang="en-US" altLang="ja-JP" sz="700" b="1" dirty="0" smtClean="0">
              <a:latin typeface="ＭＳ ゴシック" panose="020B0609070205080204" pitchFamily="49" charset="-128"/>
              <a:ea typeface="ＭＳ ゴシック" panose="020B0609070205080204" pitchFamily="49" charset="-128"/>
            </a:endParaRPr>
          </a:p>
          <a:p>
            <a:endParaRPr lang="en-US" altLang="ja-JP" sz="200" b="1" dirty="0" smtClean="0">
              <a:latin typeface="ＭＳ ゴシック" panose="020B0609070205080204" pitchFamily="49" charset="-128"/>
              <a:ea typeface="ＭＳ ゴシック" panose="020B0609070205080204" pitchFamily="49" charset="-128"/>
            </a:endParaRPr>
          </a:p>
          <a:p>
            <a:r>
              <a:rPr lang="ja-JP" altLang="en-US" sz="700" b="1" dirty="0" smtClean="0">
                <a:latin typeface="ＭＳ ゴシック" panose="020B0609070205080204" pitchFamily="49" charset="-128"/>
                <a:ea typeface="ＭＳ ゴシック" panose="020B0609070205080204" pitchFamily="49" charset="-128"/>
              </a:rPr>
              <a:t>小島</a:t>
            </a:r>
            <a:r>
              <a:rPr lang="ja-JP" altLang="ja-JP" sz="700" dirty="0">
                <a:latin typeface="ＭＳ ゴシック" panose="020B0609070205080204" pitchFamily="49" charset="-128"/>
                <a:ea typeface="ＭＳ ゴシック" panose="020B0609070205080204" pitchFamily="49" charset="-128"/>
              </a:rPr>
              <a:t>：</a:t>
            </a:r>
            <a:r>
              <a:rPr lang="ja-JP" altLang="en-US" sz="700" dirty="0">
                <a:latin typeface="ＭＳ ゴシック" panose="020B0609070205080204" pitchFamily="49" charset="-128"/>
                <a:ea typeface="ＭＳ ゴシック" panose="020B0609070205080204" pitchFamily="49" charset="-128"/>
              </a:rPr>
              <a:t>いつも大変なんですけど（笑）</a:t>
            </a:r>
            <a:r>
              <a:rPr lang="ja-JP" altLang="en-US" sz="700" dirty="0" smtClean="0">
                <a:latin typeface="ＭＳ ゴシック" panose="020B0609070205080204" pitchFamily="49" charset="-128"/>
                <a:ea typeface="ＭＳ ゴシック" panose="020B0609070205080204" pitchFamily="49" charset="-128"/>
              </a:rPr>
              <a:t>いつも大変</a:t>
            </a:r>
            <a:r>
              <a:rPr lang="ja-JP" altLang="en-US" sz="700" dirty="0">
                <a:latin typeface="ＭＳ ゴシック" panose="020B0609070205080204" pitchFamily="49" charset="-128"/>
                <a:ea typeface="ＭＳ ゴシック" panose="020B0609070205080204" pitchFamily="49" charset="-128"/>
              </a:rPr>
              <a:t>でいつも迷うんですけどね</a:t>
            </a:r>
            <a:r>
              <a:rPr lang="en-US" altLang="ja-JP" sz="700" dirty="0">
                <a:latin typeface="ＭＳ ゴシック" panose="020B0609070205080204" pitchFamily="49" charset="-128"/>
                <a:ea typeface="ＭＳ ゴシック" panose="020B0609070205080204" pitchFamily="49" charset="-128"/>
              </a:rPr>
              <a:t>…</a:t>
            </a:r>
            <a:r>
              <a:rPr lang="ja-JP" altLang="en-US" sz="700" dirty="0">
                <a:latin typeface="ＭＳ ゴシック" panose="020B0609070205080204" pitchFamily="49" charset="-128"/>
                <a:ea typeface="ＭＳ ゴシック" panose="020B0609070205080204" pitchFamily="49" charset="-128"/>
              </a:rPr>
              <a:t>答えがあるようで</a:t>
            </a:r>
            <a:r>
              <a:rPr lang="ja-JP" altLang="en-US" sz="700" dirty="0" smtClean="0">
                <a:latin typeface="ＭＳ ゴシック" panose="020B0609070205080204" pitchFamily="49" charset="-128"/>
                <a:ea typeface="ＭＳ ゴシック" panose="020B0609070205080204" pitchFamily="49" charset="-128"/>
              </a:rPr>
              <a:t>ないから、仮に</a:t>
            </a:r>
            <a:r>
              <a:rPr lang="ja-JP" altLang="en-US" sz="700" dirty="0">
                <a:latin typeface="ＭＳ ゴシック" panose="020B0609070205080204" pitchFamily="49" charset="-128"/>
                <a:ea typeface="ＭＳ ゴシック" panose="020B0609070205080204" pitchFamily="49" charset="-128"/>
              </a:rPr>
              <a:t>決めたとしてもこれでいいんかなって思いながら色んな人を巻き込んで作って行くんで大変ですよね。</a:t>
            </a:r>
            <a:endParaRPr lang="en-US" altLang="ja-JP" sz="700" dirty="0">
              <a:latin typeface="ＭＳ ゴシック" panose="020B0609070205080204" pitchFamily="49" charset="-128"/>
              <a:ea typeface="ＭＳ ゴシック" panose="020B0609070205080204" pitchFamily="49" charset="-128"/>
            </a:endParaRPr>
          </a:p>
          <a:p>
            <a:endParaRPr lang="en-US" altLang="ja-JP" sz="200" b="1" dirty="0" smtClean="0">
              <a:latin typeface="ＭＳ ゴシック" panose="020B0609070205080204" pitchFamily="49" charset="-128"/>
              <a:ea typeface="ＭＳ ゴシック" panose="020B0609070205080204" pitchFamily="49" charset="-128"/>
            </a:endParaRPr>
          </a:p>
          <a:p>
            <a:r>
              <a:rPr lang="ja-JP" altLang="en-US" sz="700" b="1" dirty="0" smtClean="0">
                <a:latin typeface="ＭＳ ゴシック" panose="020B0609070205080204" pitchFamily="49" charset="-128"/>
                <a:ea typeface="ＭＳ ゴシック" panose="020B0609070205080204" pitchFamily="49" charset="-128"/>
              </a:rPr>
              <a:t>岩崎</a:t>
            </a:r>
            <a:r>
              <a:rPr lang="ja-JP" altLang="ja-JP" sz="700" dirty="0">
                <a:latin typeface="ＭＳ ゴシック" panose="020B0609070205080204" pitchFamily="49" charset="-128"/>
                <a:ea typeface="ＭＳ ゴシック" panose="020B0609070205080204" pitchFamily="49" charset="-128"/>
              </a:rPr>
              <a:t>：</a:t>
            </a:r>
            <a:r>
              <a:rPr lang="ja-JP" altLang="en-US" sz="700" dirty="0">
                <a:latin typeface="ＭＳ ゴシック" panose="020B0609070205080204" pitchFamily="49" charset="-128"/>
                <a:ea typeface="ＭＳ ゴシック" panose="020B0609070205080204" pitchFamily="49" charset="-128"/>
              </a:rPr>
              <a:t>日々試行錯誤って感じですね。</a:t>
            </a:r>
            <a:endParaRPr lang="en-US" altLang="ja-JP" sz="700" b="1" dirty="0">
              <a:latin typeface="ＭＳ ゴシック" panose="020B0609070205080204" pitchFamily="49" charset="-128"/>
              <a:ea typeface="ＭＳ ゴシック" panose="020B0609070205080204" pitchFamily="49" charset="-128"/>
            </a:endParaRPr>
          </a:p>
          <a:p>
            <a:endParaRPr lang="en-US" altLang="ja-JP" sz="200" b="1" dirty="0" smtClean="0">
              <a:latin typeface="ＭＳ ゴシック" panose="020B0609070205080204" pitchFamily="49" charset="-128"/>
              <a:ea typeface="ＭＳ ゴシック" panose="020B0609070205080204" pitchFamily="49" charset="-128"/>
            </a:endParaRPr>
          </a:p>
          <a:p>
            <a:r>
              <a:rPr lang="ja-JP" altLang="en-US" sz="700" b="1" dirty="0" smtClean="0">
                <a:latin typeface="ＭＳ ゴシック" panose="020B0609070205080204" pitchFamily="49" charset="-128"/>
                <a:ea typeface="ＭＳ ゴシック" panose="020B0609070205080204" pitchFamily="49" charset="-128"/>
              </a:rPr>
              <a:t>小島</a:t>
            </a:r>
            <a:r>
              <a:rPr lang="ja-JP" altLang="ja-JP" sz="700" dirty="0">
                <a:latin typeface="ＭＳ ゴシック" panose="020B0609070205080204" pitchFamily="49" charset="-128"/>
                <a:ea typeface="ＭＳ ゴシック" panose="020B0609070205080204" pitchFamily="49" charset="-128"/>
              </a:rPr>
              <a:t>：</a:t>
            </a:r>
            <a:r>
              <a:rPr lang="ja-JP" altLang="en-US" sz="700" dirty="0">
                <a:latin typeface="ＭＳ ゴシック" panose="020B0609070205080204" pitchFamily="49" charset="-128"/>
                <a:ea typeface="ＭＳ ゴシック" panose="020B0609070205080204" pitchFamily="49" charset="-128"/>
              </a:rPr>
              <a:t>そうですね。</a:t>
            </a:r>
            <a:endParaRPr lang="en-US" altLang="ja-JP" sz="700" dirty="0">
              <a:latin typeface="ＭＳ ゴシック" panose="020B0609070205080204" pitchFamily="49" charset="-128"/>
              <a:ea typeface="ＭＳ ゴシック" panose="020B0609070205080204" pitchFamily="49" charset="-128"/>
            </a:endParaRPr>
          </a:p>
          <a:p>
            <a:endParaRPr lang="en-US" altLang="ja-JP" sz="200" b="1" dirty="0" smtClean="0">
              <a:latin typeface="ＭＳ ゴシック" panose="020B0609070205080204" pitchFamily="49" charset="-128"/>
              <a:ea typeface="ＭＳ ゴシック" panose="020B0609070205080204" pitchFamily="49" charset="-128"/>
            </a:endParaRPr>
          </a:p>
          <a:p>
            <a:r>
              <a:rPr lang="ja-JP" altLang="en-US" sz="700" b="1" dirty="0" smtClean="0">
                <a:latin typeface="ＭＳ ゴシック" panose="020B0609070205080204" pitchFamily="49" charset="-128"/>
                <a:ea typeface="ＭＳ ゴシック" panose="020B0609070205080204" pitchFamily="49" charset="-128"/>
              </a:rPr>
              <a:t>岩崎：</a:t>
            </a:r>
            <a:r>
              <a:rPr lang="ja-JP" altLang="en-US" sz="700" dirty="0" smtClean="0">
                <a:latin typeface="ＭＳ ゴシック" panose="020B0609070205080204" pitchFamily="49" charset="-128"/>
                <a:ea typeface="ＭＳ ゴシック" panose="020B0609070205080204" pitchFamily="49" charset="-128"/>
              </a:rPr>
              <a:t>ある</a:t>
            </a:r>
            <a:r>
              <a:rPr lang="ja-JP" altLang="en-US" sz="700" dirty="0">
                <a:latin typeface="ＭＳ ゴシック" panose="020B0609070205080204" pitchFamily="49" charset="-128"/>
                <a:ea typeface="ＭＳ ゴシック" panose="020B0609070205080204" pitchFamily="49" charset="-128"/>
              </a:rPr>
              <a:t>時成功したデザイン・</a:t>
            </a:r>
            <a:r>
              <a:rPr lang="ja-JP" altLang="en-US" sz="700" dirty="0" smtClean="0">
                <a:latin typeface="ＭＳ ゴシック" panose="020B0609070205080204" pitchFamily="49" charset="-128"/>
                <a:ea typeface="ＭＳ ゴシック" panose="020B0609070205080204" pitchFamily="49" charset="-128"/>
              </a:rPr>
              <a:t>レイアウトが</a:t>
            </a:r>
            <a:r>
              <a:rPr lang="ja-JP" altLang="en-US" sz="700" dirty="0">
                <a:latin typeface="ＭＳ ゴシック" panose="020B0609070205080204" pitchFamily="49" charset="-128"/>
                <a:ea typeface="ＭＳ ゴシック" panose="020B0609070205080204" pitchFamily="49" charset="-128"/>
              </a:rPr>
              <a:t>、次同じお客様では通用</a:t>
            </a:r>
            <a:r>
              <a:rPr lang="ja-JP" altLang="en-US" sz="700" dirty="0" smtClean="0">
                <a:latin typeface="ＭＳ ゴシック" panose="020B0609070205080204" pitchFamily="49" charset="-128"/>
                <a:ea typeface="ＭＳ ゴシック" panose="020B0609070205080204" pitchFamily="49" charset="-128"/>
              </a:rPr>
              <a:t>しなかったり</a:t>
            </a:r>
            <a:r>
              <a:rPr lang="en-US" altLang="ja-JP" sz="700" dirty="0" smtClean="0">
                <a:latin typeface="ＭＳ ゴシック" panose="020B0609070205080204" pitchFamily="49" charset="-128"/>
                <a:ea typeface="ＭＳ ゴシック" panose="020B0609070205080204" pitchFamily="49" charset="-128"/>
              </a:rPr>
              <a:t>…</a:t>
            </a:r>
            <a:r>
              <a:rPr lang="ja-JP" altLang="en-US" sz="700" dirty="0" smtClean="0">
                <a:latin typeface="ＭＳ ゴシック" panose="020B0609070205080204" pitchFamily="49" charset="-128"/>
                <a:ea typeface="ＭＳ ゴシック" panose="020B0609070205080204" pitchFamily="49" charset="-128"/>
              </a:rPr>
              <a:t>デザインも日進月歩ですしね。人間</a:t>
            </a:r>
            <a:r>
              <a:rPr lang="ja-JP" altLang="en-US" sz="700" dirty="0">
                <a:latin typeface="ＭＳ ゴシック" panose="020B0609070205080204" pitchFamily="49" charset="-128"/>
                <a:ea typeface="ＭＳ ゴシック" panose="020B0609070205080204" pitchFamily="49" charset="-128"/>
              </a:rPr>
              <a:t>ですので気分も変わりますし、千差万別色々あります。大変という意味ではそう言う所のニーズを常に捉えていかないといけないっていう大変さはあります</a:t>
            </a:r>
            <a:r>
              <a:rPr lang="ja-JP" altLang="en-US" sz="700" dirty="0" smtClean="0">
                <a:latin typeface="ＭＳ ゴシック" panose="020B0609070205080204" pitchFamily="49" charset="-128"/>
                <a:ea typeface="ＭＳ ゴシック" panose="020B0609070205080204" pitchFamily="49" charset="-128"/>
              </a:rPr>
              <a:t>。</a:t>
            </a:r>
            <a:endParaRPr lang="ja-JP" altLang="ja-JP" sz="700" dirty="0">
              <a:latin typeface="ＭＳ ゴシック" panose="020B0609070205080204" pitchFamily="49" charset="-128"/>
              <a:ea typeface="ＭＳ ゴシック" panose="020B0609070205080204" pitchFamily="49" charset="-128"/>
            </a:endParaRPr>
          </a:p>
        </p:txBody>
      </p:sp>
      <p:sp>
        <p:nvSpPr>
          <p:cNvPr id="28" name="テキスト ボックス 27"/>
          <p:cNvSpPr txBox="1"/>
          <p:nvPr/>
        </p:nvSpPr>
        <p:spPr>
          <a:xfrm>
            <a:off x="1787118" y="3993932"/>
            <a:ext cx="2616101" cy="1166978"/>
          </a:xfrm>
          <a:prstGeom prst="rect">
            <a:avLst/>
          </a:prstGeom>
          <a:noFill/>
        </p:spPr>
        <p:txBody>
          <a:bodyPr vert="eaVert" wrap="square" rtlCol="0">
            <a:spAutoFit/>
          </a:bodyPr>
          <a:lstStyle/>
          <a:p>
            <a:r>
              <a:rPr lang="ja-JP" altLang="en-US" sz="700" b="1" dirty="0" smtClean="0">
                <a:latin typeface="ＭＳ ゴシック" panose="020B0609070205080204" pitchFamily="49" charset="-128"/>
                <a:ea typeface="ＭＳ ゴシック" panose="020B0609070205080204" pitchFamily="49" charset="-128"/>
              </a:rPr>
              <a:t>土山社長</a:t>
            </a:r>
            <a:r>
              <a:rPr lang="ja-JP" altLang="ja-JP" sz="700" dirty="0" smtClean="0">
                <a:latin typeface="ＭＳ ゴシック" panose="020B0609070205080204" pitchFamily="49" charset="-128"/>
                <a:ea typeface="ＭＳ ゴシック" panose="020B0609070205080204" pitchFamily="49" charset="-128"/>
              </a:rPr>
              <a:t>：</a:t>
            </a:r>
            <a:r>
              <a:rPr lang="ja-JP" altLang="en-US" sz="700" dirty="0" smtClean="0">
                <a:latin typeface="ＭＳ ゴシック" panose="020B0609070205080204" pitchFamily="49" charset="-128"/>
                <a:ea typeface="ＭＳ ゴシック" panose="020B0609070205080204" pitchFamily="49" charset="-128"/>
              </a:rPr>
              <a:t>正しい色ってなかなか難しいんです。デジタルの時代なので、写真もデータで頂きます。データ通りに表現する事と、お客さんが思っておられる色に表現するというのは意味が違う</a:t>
            </a:r>
            <a:r>
              <a:rPr lang="ja-JP" altLang="en-US" sz="700" dirty="0">
                <a:latin typeface="ＭＳ ゴシック" panose="020B0609070205080204" pitchFamily="49" charset="-128"/>
                <a:ea typeface="ＭＳ ゴシック" panose="020B0609070205080204" pitchFamily="49" charset="-128"/>
              </a:rPr>
              <a:t>ん</a:t>
            </a:r>
            <a:r>
              <a:rPr lang="ja-JP" altLang="en-US" sz="700" dirty="0" smtClean="0">
                <a:latin typeface="ＭＳ ゴシック" panose="020B0609070205080204" pitchFamily="49" charset="-128"/>
                <a:ea typeface="ＭＳ ゴシック" panose="020B0609070205080204" pitchFamily="49" charset="-128"/>
              </a:rPr>
              <a:t>です。</a:t>
            </a:r>
            <a:endParaRPr lang="en-US" altLang="ja-JP" sz="700" dirty="0" smtClean="0">
              <a:latin typeface="ＭＳ ゴシック" panose="020B0609070205080204" pitchFamily="49" charset="-128"/>
              <a:ea typeface="ＭＳ ゴシック" panose="020B0609070205080204" pitchFamily="49" charset="-128"/>
            </a:endParaRPr>
          </a:p>
          <a:p>
            <a:r>
              <a:rPr lang="ja-JP" altLang="en-US" sz="700" dirty="0" smtClean="0">
                <a:latin typeface="ＭＳ ゴシック" panose="020B0609070205080204" pitchFamily="49" charset="-128"/>
                <a:ea typeface="ＭＳ ゴシック" panose="020B0609070205080204" pitchFamily="49" charset="-128"/>
              </a:rPr>
              <a:t>例えば、太陽の色は夕日の色と朝日の色が違いますけど、実際の撮れ方や設定によって夕日が朝日に見えるよって事が起こりうると思うんですよ。</a:t>
            </a:r>
            <a:endParaRPr lang="en-US" altLang="ja-JP" sz="700" dirty="0" smtClean="0">
              <a:latin typeface="ＭＳ ゴシック" panose="020B0609070205080204" pitchFamily="49" charset="-128"/>
              <a:ea typeface="ＭＳ ゴシック" panose="020B0609070205080204" pitchFamily="49" charset="-128"/>
            </a:endParaRPr>
          </a:p>
          <a:p>
            <a:endParaRPr lang="en-US" altLang="ja-JP" sz="200" b="1" dirty="0" smtClean="0">
              <a:latin typeface="ＭＳ ゴシック" panose="020B0609070205080204" pitchFamily="49" charset="-128"/>
              <a:ea typeface="ＭＳ ゴシック" panose="020B0609070205080204" pitchFamily="49" charset="-128"/>
            </a:endParaRPr>
          </a:p>
          <a:p>
            <a:r>
              <a:rPr lang="ja-JP" altLang="en-US" sz="700" b="1" dirty="0" smtClean="0">
                <a:latin typeface="ＭＳ ゴシック" panose="020B0609070205080204" pitchFamily="49" charset="-128"/>
                <a:ea typeface="ＭＳ ゴシック" panose="020B0609070205080204" pitchFamily="49" charset="-128"/>
              </a:rPr>
              <a:t>学生：</a:t>
            </a:r>
            <a:r>
              <a:rPr lang="ja-JP" altLang="en-US" sz="700" dirty="0" smtClean="0">
                <a:latin typeface="ＭＳ ゴシック" panose="020B0609070205080204" pitchFamily="49" charset="-128"/>
                <a:ea typeface="ＭＳ ゴシック" panose="020B0609070205080204" pitchFamily="49" charset="-128"/>
              </a:rPr>
              <a:t>あぁ、確かに。</a:t>
            </a:r>
            <a:endParaRPr lang="en-US" altLang="ja-JP" sz="700" b="1" dirty="0">
              <a:latin typeface="ＭＳ ゴシック" panose="020B0609070205080204" pitchFamily="49" charset="-128"/>
              <a:ea typeface="ＭＳ ゴシック" panose="020B0609070205080204" pitchFamily="49" charset="-128"/>
            </a:endParaRPr>
          </a:p>
          <a:p>
            <a:endParaRPr lang="en-US" altLang="ja-JP" sz="200" b="1" dirty="0" smtClean="0">
              <a:latin typeface="ＭＳ ゴシック" panose="020B0609070205080204" pitchFamily="49" charset="-128"/>
              <a:ea typeface="ＭＳ ゴシック" panose="020B0609070205080204" pitchFamily="49" charset="-128"/>
            </a:endParaRPr>
          </a:p>
          <a:p>
            <a:r>
              <a:rPr lang="ja-JP" altLang="en-US" sz="700" b="1" dirty="0" smtClean="0">
                <a:latin typeface="ＭＳ ゴシック" panose="020B0609070205080204" pitchFamily="49" charset="-128"/>
                <a:ea typeface="ＭＳ ゴシック" panose="020B0609070205080204" pitchFamily="49" charset="-128"/>
              </a:rPr>
              <a:t>土山社長：</a:t>
            </a:r>
            <a:r>
              <a:rPr lang="ja-JP" altLang="en-US" sz="700" dirty="0" smtClean="0">
                <a:latin typeface="ＭＳ ゴシック" panose="020B0609070205080204" pitchFamily="49" charset="-128"/>
                <a:ea typeface="ＭＳ ゴシック" panose="020B0609070205080204" pitchFamily="49" charset="-128"/>
              </a:rPr>
              <a:t>そこで彼らのような現場で経験値が高い人が修正してお出しする方が良いのか、逆に修正しないでも良いのか、そこはいろんな設定によって判断しています。</a:t>
            </a:r>
            <a:endParaRPr kumimoji="1" lang="ja-JP" altLang="en-US" sz="700" dirty="0">
              <a:latin typeface="ＭＳ ゴシック" panose="020B0609070205080204" pitchFamily="49" charset="-128"/>
              <a:ea typeface="ＭＳ ゴシック" panose="020B0609070205080204" pitchFamily="49" charset="-128"/>
            </a:endParaRPr>
          </a:p>
        </p:txBody>
      </p:sp>
      <p:sp>
        <p:nvSpPr>
          <p:cNvPr id="30" name="テキスト ボックス 29"/>
          <p:cNvSpPr txBox="1"/>
          <p:nvPr/>
        </p:nvSpPr>
        <p:spPr>
          <a:xfrm>
            <a:off x="4233109" y="3993932"/>
            <a:ext cx="584775" cy="2331818"/>
          </a:xfrm>
          <a:prstGeom prst="rect">
            <a:avLst/>
          </a:prstGeom>
          <a:noFill/>
        </p:spPr>
        <p:txBody>
          <a:bodyPr vert="eaVert" wrap="square" rtlCol="0">
            <a:spAutoFit/>
          </a:bodyPr>
          <a:lstStyle/>
          <a:p>
            <a:r>
              <a:rPr lang="ja-JP" altLang="en-US" sz="700" b="1" dirty="0" smtClean="0">
                <a:latin typeface="ＭＳ ゴシック" panose="020B0609070205080204" pitchFamily="49" charset="-128"/>
                <a:ea typeface="ＭＳ ゴシック" panose="020B0609070205080204" pitchFamily="49" charset="-128"/>
              </a:rPr>
              <a:t>色の難しさ</a:t>
            </a:r>
            <a:endParaRPr lang="en-US" altLang="ja-JP" sz="700" b="1" dirty="0" smtClean="0">
              <a:latin typeface="ＭＳ ゴシック" panose="020B0609070205080204" pitchFamily="49" charset="-128"/>
              <a:ea typeface="ＭＳ ゴシック" panose="020B0609070205080204" pitchFamily="49" charset="-128"/>
            </a:endParaRPr>
          </a:p>
          <a:p>
            <a:endParaRPr lang="ja-JP" altLang="ja-JP" sz="500" dirty="0" smtClean="0">
              <a:latin typeface="ＭＳ ゴシック" panose="020B0609070205080204" pitchFamily="49" charset="-128"/>
              <a:ea typeface="ＭＳ ゴシック" panose="020B0609070205080204" pitchFamily="49" charset="-128"/>
            </a:endParaRPr>
          </a:p>
          <a:p>
            <a:r>
              <a:rPr kumimoji="1" lang="ja-JP" altLang="en-US" sz="700" b="1" dirty="0" smtClean="0">
                <a:latin typeface="ＭＳ ゴシック" panose="020B0609070205080204" pitchFamily="49" charset="-128"/>
                <a:ea typeface="ＭＳ ゴシック" panose="020B0609070205080204" pitchFamily="49" charset="-128"/>
              </a:rPr>
              <a:t>学生</a:t>
            </a:r>
            <a:r>
              <a:rPr kumimoji="1" lang="ja-JP" altLang="en-US" sz="700" dirty="0" smtClean="0">
                <a:latin typeface="ＭＳ ゴシック" panose="020B0609070205080204" pitchFamily="49" charset="-128"/>
                <a:ea typeface="ＭＳ ゴシック" panose="020B0609070205080204" pitchFamily="49" charset="-128"/>
              </a:rPr>
              <a:t>：印刷物を作成される上で、どのような事に気を付けられていますか？</a:t>
            </a:r>
            <a:endParaRPr kumimoji="1" lang="ja-JP" altLang="en-US" sz="700" dirty="0">
              <a:latin typeface="ＭＳ ゴシック" panose="020B0609070205080204" pitchFamily="49" charset="-128"/>
              <a:ea typeface="ＭＳ ゴシック" panose="020B0609070205080204" pitchFamily="49" charset="-128"/>
            </a:endParaRPr>
          </a:p>
        </p:txBody>
      </p:sp>
      <p:sp>
        <p:nvSpPr>
          <p:cNvPr id="31" name="テキスト ボックス 30"/>
          <p:cNvSpPr txBox="1"/>
          <p:nvPr/>
        </p:nvSpPr>
        <p:spPr>
          <a:xfrm>
            <a:off x="-78558" y="8930966"/>
            <a:ext cx="7096815" cy="169277"/>
          </a:xfrm>
          <a:prstGeom prst="rect">
            <a:avLst/>
          </a:prstGeom>
          <a:noFill/>
        </p:spPr>
        <p:txBody>
          <a:bodyPr wrap="none" rtlCol="0">
            <a:spAutoFit/>
          </a:bodyPr>
          <a:lstStyle/>
          <a:p>
            <a:r>
              <a:rPr lang="ja-JP" altLang="en-US" sz="500" dirty="0" smtClean="0">
                <a:latin typeface="ＭＳ ゴシック" panose="020B0609070205080204" pitchFamily="49" charset="-128"/>
                <a:ea typeface="ＭＳ ゴシック" panose="020B0609070205080204" pitchFamily="49" charset="-128"/>
              </a:rPr>
              <a:t>（</a:t>
            </a:r>
            <a:r>
              <a:rPr lang="ja-JP" altLang="ja-JP" sz="500" dirty="0" smtClean="0">
                <a:latin typeface="ＭＳ ゴシック" panose="020B0609070205080204" pitchFamily="49" charset="-128"/>
                <a:ea typeface="ＭＳ ゴシック" panose="020B0609070205080204" pitchFamily="49" charset="-128"/>
              </a:rPr>
              <a:t>※</a:t>
            </a:r>
            <a:r>
              <a:rPr lang="en-US" altLang="ja-JP" sz="500" dirty="0" smtClean="0">
                <a:latin typeface="ＭＳ ゴシック" panose="020B0609070205080204" pitchFamily="49" charset="-128"/>
                <a:ea typeface="ＭＳ ゴシック" panose="020B0609070205080204" pitchFamily="49" charset="-128"/>
              </a:rPr>
              <a:t>1</a:t>
            </a:r>
            <a:r>
              <a:rPr lang="ja-JP" altLang="en-US" sz="500" dirty="0" smtClean="0">
                <a:latin typeface="ＭＳ ゴシック" panose="020B0609070205080204" pitchFamily="49" charset="-128"/>
                <a:ea typeface="ＭＳ ゴシック" panose="020B0609070205080204" pitchFamily="49" charset="-128"/>
              </a:rPr>
              <a:t>）６色印刷</a:t>
            </a:r>
            <a:r>
              <a:rPr lang="ja-JP" altLang="ja-JP" sz="500" dirty="0" smtClean="0">
                <a:latin typeface="ＭＳ ゴシック" panose="020B0609070205080204" pitchFamily="49" charset="-128"/>
                <a:ea typeface="ＭＳ ゴシック" panose="020B0609070205080204" pitchFamily="49" charset="-128"/>
              </a:rPr>
              <a:t>：</a:t>
            </a:r>
            <a:r>
              <a:rPr lang="ja-JP" altLang="en-US" sz="500" dirty="0" smtClean="0">
                <a:latin typeface="ＭＳ ゴシック" panose="020B0609070205080204" pitchFamily="49" charset="-128"/>
                <a:ea typeface="ＭＳ ゴシック" panose="020B0609070205080204" pitchFamily="49" charset="-128"/>
              </a:rPr>
              <a:t>通常印刷における色は４色ですが、そこにグリーンとオレンジの２色を</a:t>
            </a:r>
            <a:r>
              <a:rPr lang="ja-JP" altLang="en-US" sz="500" dirty="0">
                <a:latin typeface="ＭＳ ゴシック" panose="020B0609070205080204" pitchFamily="49" charset="-128"/>
                <a:ea typeface="ＭＳ ゴシック" panose="020B0609070205080204" pitchFamily="49" charset="-128"/>
              </a:rPr>
              <a:t>プラスする</a:t>
            </a:r>
            <a:r>
              <a:rPr lang="ja-JP" altLang="en-US" sz="500" dirty="0" smtClean="0">
                <a:latin typeface="ＭＳ ゴシック" panose="020B0609070205080204" pitchFamily="49" charset="-128"/>
                <a:ea typeface="ＭＳ ゴシック" panose="020B0609070205080204" pitchFamily="49" charset="-128"/>
              </a:rPr>
              <a:t>こと</a:t>
            </a:r>
            <a:r>
              <a:rPr lang="ja-JP" altLang="en-US" sz="500" dirty="0">
                <a:latin typeface="ＭＳ ゴシック" panose="020B0609070205080204" pitchFamily="49" charset="-128"/>
                <a:ea typeface="ＭＳ ゴシック" panose="020B0609070205080204" pitchFamily="49" charset="-128"/>
              </a:rPr>
              <a:t>で</a:t>
            </a:r>
            <a:r>
              <a:rPr lang="ja-JP" altLang="en-US" sz="500" dirty="0" smtClean="0">
                <a:latin typeface="ＭＳ ゴシック" panose="020B0609070205080204" pitchFamily="49" charset="-128"/>
                <a:ea typeface="ＭＳ ゴシック" panose="020B0609070205080204" pitchFamily="49" charset="-128"/>
              </a:rPr>
              <a:t>従来</a:t>
            </a:r>
            <a:r>
              <a:rPr lang="ja-JP" altLang="en-US" sz="500" dirty="0">
                <a:latin typeface="ＭＳ ゴシック" panose="020B0609070205080204" pitchFamily="49" charset="-128"/>
                <a:ea typeface="ＭＳ ゴシック" panose="020B0609070205080204" pitchFamily="49" charset="-128"/>
              </a:rPr>
              <a:t>の</a:t>
            </a:r>
            <a:r>
              <a:rPr lang="en-US" altLang="ja-JP" sz="500" dirty="0">
                <a:latin typeface="ＭＳ ゴシック" panose="020B0609070205080204" pitchFamily="49" charset="-128"/>
                <a:ea typeface="ＭＳ ゴシック" panose="020B0609070205080204" pitchFamily="49" charset="-128"/>
              </a:rPr>
              <a:t>4</a:t>
            </a:r>
            <a:r>
              <a:rPr lang="ja-JP" altLang="en-US" sz="500" dirty="0">
                <a:latin typeface="ＭＳ ゴシック" panose="020B0609070205080204" pitchFamily="49" charset="-128"/>
                <a:ea typeface="ＭＳ ゴシック" panose="020B0609070205080204" pitchFamily="49" charset="-128"/>
              </a:rPr>
              <a:t>色</a:t>
            </a:r>
            <a:r>
              <a:rPr lang="en-US" altLang="ja-JP" sz="500" dirty="0">
                <a:latin typeface="ＭＳ ゴシック" panose="020B0609070205080204" pitchFamily="49" charset="-128"/>
                <a:ea typeface="ＭＳ ゴシック" panose="020B0609070205080204" pitchFamily="49" charset="-128"/>
              </a:rPr>
              <a:t>(CMYK</a:t>
            </a:r>
            <a:r>
              <a:rPr lang="en-US" altLang="ja-JP" sz="500" dirty="0" smtClean="0">
                <a:latin typeface="ＭＳ ゴシック" panose="020B0609070205080204" pitchFamily="49" charset="-128"/>
                <a:ea typeface="ＭＳ ゴシック" panose="020B0609070205080204" pitchFamily="49" charset="-128"/>
              </a:rPr>
              <a:t>)</a:t>
            </a:r>
            <a:r>
              <a:rPr lang="ja-JP" altLang="en-US" sz="500" dirty="0" smtClean="0">
                <a:latin typeface="ＭＳ ゴシック" panose="020B0609070205080204" pitchFamily="49" charset="-128"/>
                <a:ea typeface="ＭＳ ゴシック" panose="020B0609070205080204" pitchFamily="49" charset="-128"/>
              </a:rPr>
              <a:t>印刷では</a:t>
            </a:r>
            <a:r>
              <a:rPr lang="ja-JP" altLang="en-US" sz="500" dirty="0">
                <a:latin typeface="ＭＳ ゴシック" panose="020B0609070205080204" pitchFamily="49" charset="-128"/>
                <a:ea typeface="ＭＳ ゴシック" panose="020B0609070205080204" pitchFamily="49" charset="-128"/>
              </a:rPr>
              <a:t>表現しきれなかった広域な色再現が</a:t>
            </a:r>
            <a:r>
              <a:rPr lang="ja-JP" altLang="en-US" sz="500" dirty="0" smtClean="0">
                <a:latin typeface="ＭＳ ゴシック" panose="020B0609070205080204" pitchFamily="49" charset="-128"/>
                <a:ea typeface="ＭＳ ゴシック" panose="020B0609070205080204" pitchFamily="49" charset="-128"/>
              </a:rPr>
              <a:t>可能となり、</a:t>
            </a:r>
            <a:r>
              <a:rPr lang="ja-JP" altLang="en-US" sz="500" dirty="0">
                <a:latin typeface="ＭＳ ゴシック" panose="020B0609070205080204" pitchFamily="49" charset="-128"/>
                <a:ea typeface="ＭＳ ゴシック" panose="020B0609070205080204" pitchFamily="49" charset="-128"/>
              </a:rPr>
              <a:t>より鮮やか</a:t>
            </a:r>
            <a:r>
              <a:rPr lang="ja-JP" altLang="en-US" sz="500" dirty="0" smtClean="0">
                <a:latin typeface="ＭＳ ゴシック" panose="020B0609070205080204" pitchFamily="49" charset="-128"/>
                <a:ea typeface="ＭＳ ゴシック" panose="020B0609070205080204" pitchFamily="49" charset="-128"/>
              </a:rPr>
              <a:t>で、発色のよい印刷を行うことができます。</a:t>
            </a:r>
            <a:r>
              <a:rPr lang="ja-JP" altLang="en-US" sz="400" dirty="0" smtClean="0">
                <a:latin typeface="ＭＳ ゴシック" panose="020B0609070205080204" pitchFamily="49" charset="-128"/>
                <a:ea typeface="ＭＳ ゴシック" panose="020B0609070205080204" pitchFamily="49" charset="-128"/>
              </a:rPr>
              <a:t>　</a:t>
            </a:r>
            <a:endParaRPr lang="ja-JP" altLang="ja-JP" sz="400" dirty="0" smtClean="0">
              <a:latin typeface="ＭＳ ゴシック" panose="020B0609070205080204" pitchFamily="49" charset="-128"/>
              <a:ea typeface="ＭＳ ゴシック" panose="020B0609070205080204" pitchFamily="49" charset="-128"/>
            </a:endParaRPr>
          </a:p>
        </p:txBody>
      </p:sp>
      <p:sp>
        <p:nvSpPr>
          <p:cNvPr id="32" name="テキスト ボックス 31"/>
          <p:cNvSpPr txBox="1"/>
          <p:nvPr/>
        </p:nvSpPr>
        <p:spPr>
          <a:xfrm>
            <a:off x="5191660" y="6514664"/>
            <a:ext cx="1661993" cy="2416301"/>
          </a:xfrm>
          <a:prstGeom prst="rect">
            <a:avLst/>
          </a:prstGeom>
          <a:noFill/>
        </p:spPr>
        <p:txBody>
          <a:bodyPr vert="eaVert" wrap="square" rtlCol="0">
            <a:spAutoFit/>
          </a:bodyPr>
          <a:lstStyle/>
          <a:p>
            <a:endParaRPr lang="en-US" altLang="ja-JP" sz="700" dirty="0">
              <a:solidFill>
                <a:prstClr val="black"/>
              </a:solidFill>
              <a:latin typeface="ＭＳ ゴシック" panose="020B0609070205080204" pitchFamily="49" charset="-128"/>
              <a:ea typeface="ＭＳ ゴシック" panose="020B0609070205080204" pitchFamily="49" charset="-128"/>
            </a:endParaRPr>
          </a:p>
          <a:p>
            <a:r>
              <a:rPr lang="ja-JP" altLang="en-US" sz="700" b="1" dirty="0">
                <a:latin typeface="ＭＳ ゴシック" panose="020B0609070205080204" pitchFamily="49" charset="-128"/>
                <a:ea typeface="ＭＳ ゴシック" panose="020B0609070205080204" pitchFamily="49" charset="-128"/>
              </a:rPr>
              <a:t>阿部</a:t>
            </a:r>
            <a:r>
              <a:rPr lang="ja-JP" altLang="ja-JP" sz="700" dirty="0">
                <a:latin typeface="ＭＳ ゴシック" panose="020B0609070205080204" pitchFamily="49" charset="-128"/>
                <a:ea typeface="ＭＳ ゴシック" panose="020B0609070205080204" pitchFamily="49" charset="-128"/>
              </a:rPr>
              <a:t>：</a:t>
            </a:r>
            <a:r>
              <a:rPr lang="ja-JP" altLang="en-US" sz="700" dirty="0">
                <a:latin typeface="ＭＳ ゴシック" panose="020B0609070205080204" pitchFamily="49" charset="-128"/>
                <a:ea typeface="ＭＳ ゴシック" panose="020B0609070205080204" pitchFamily="49" charset="-128"/>
              </a:rPr>
              <a:t>４色印刷と６色印刷のサンプルを封筒に入れてます。赤い夕陽を見て、変</a:t>
            </a:r>
            <a:r>
              <a:rPr lang="ja-JP" altLang="en-US" sz="700" dirty="0" err="1">
                <a:latin typeface="ＭＳ ゴシック" panose="020B0609070205080204" pitchFamily="49" charset="-128"/>
                <a:ea typeface="ＭＳ ゴシック" panose="020B0609070205080204" pitchFamily="49" charset="-128"/>
              </a:rPr>
              <a:t>わら</a:t>
            </a:r>
            <a:r>
              <a:rPr lang="ja-JP" altLang="en-US" sz="700" dirty="0">
                <a:latin typeface="ＭＳ ゴシック" panose="020B0609070205080204" pitchFamily="49" charset="-128"/>
                <a:ea typeface="ＭＳ ゴシック" panose="020B0609070205080204" pitchFamily="49" charset="-128"/>
              </a:rPr>
              <a:t>へんやないかと思われるか、おっ、違うと思われるの</a:t>
            </a:r>
            <a:r>
              <a:rPr lang="ja-JP" altLang="en-US" sz="700" dirty="0" smtClean="0">
                <a:latin typeface="ＭＳ ゴシック" panose="020B0609070205080204" pitchFamily="49" charset="-128"/>
                <a:ea typeface="ＭＳ ゴシック" panose="020B0609070205080204" pitchFamily="49" charset="-128"/>
              </a:rPr>
              <a:t>か（</a:t>
            </a:r>
            <a:r>
              <a:rPr lang="ja-JP" altLang="en-US" sz="700" dirty="0">
                <a:latin typeface="ＭＳ ゴシック" panose="020B0609070205080204" pitchFamily="49" charset="-128"/>
                <a:ea typeface="ＭＳ ゴシック" panose="020B0609070205080204" pitchFamily="49" charset="-128"/>
              </a:rPr>
              <a:t>笑）</a:t>
            </a:r>
            <a:endParaRPr lang="en-US" altLang="ja-JP" sz="700" dirty="0">
              <a:latin typeface="ＭＳ ゴシック" panose="020B0609070205080204" pitchFamily="49" charset="-128"/>
              <a:ea typeface="ＭＳ ゴシック" panose="020B0609070205080204" pitchFamily="49" charset="-128"/>
            </a:endParaRPr>
          </a:p>
          <a:p>
            <a:endParaRPr lang="en-US" altLang="ja-JP" sz="200" b="1" dirty="0" smtClean="0">
              <a:latin typeface="ＭＳ ゴシック" panose="020B0609070205080204" pitchFamily="49" charset="-128"/>
              <a:ea typeface="ＭＳ ゴシック" panose="020B0609070205080204" pitchFamily="49" charset="-128"/>
            </a:endParaRPr>
          </a:p>
          <a:p>
            <a:r>
              <a:rPr lang="ja-JP" altLang="en-US" sz="700" b="1" dirty="0" smtClean="0">
                <a:latin typeface="ＭＳ ゴシック" panose="020B0609070205080204" pitchFamily="49" charset="-128"/>
                <a:ea typeface="ＭＳ ゴシック" panose="020B0609070205080204" pitchFamily="49" charset="-128"/>
              </a:rPr>
              <a:t>学生</a:t>
            </a:r>
            <a:r>
              <a:rPr lang="ja-JP" altLang="en-US" sz="700" dirty="0">
                <a:latin typeface="ＭＳ ゴシック" panose="020B0609070205080204" pitchFamily="49" charset="-128"/>
                <a:ea typeface="ＭＳ ゴシック" panose="020B0609070205080204" pitchFamily="49" charset="-128"/>
              </a:rPr>
              <a:t>：色が違う！鮮やか！</a:t>
            </a:r>
            <a:endParaRPr lang="en-US" altLang="ja-JP" sz="700" dirty="0">
              <a:latin typeface="ＭＳ ゴシック" panose="020B0609070205080204" pitchFamily="49" charset="-128"/>
              <a:ea typeface="ＭＳ ゴシック" panose="020B0609070205080204" pitchFamily="49" charset="-128"/>
            </a:endParaRPr>
          </a:p>
          <a:p>
            <a:pPr lvl="0"/>
            <a:endParaRPr lang="en-US" altLang="ja-JP" sz="200" b="1" dirty="0" smtClean="0">
              <a:latin typeface="ＭＳ ゴシック" panose="020B0609070205080204" pitchFamily="49" charset="-128"/>
              <a:ea typeface="ＭＳ ゴシック" panose="020B0609070205080204" pitchFamily="49" charset="-128"/>
            </a:endParaRPr>
          </a:p>
          <a:p>
            <a:pPr lvl="0"/>
            <a:r>
              <a:rPr lang="ja-JP" altLang="en-US" sz="700" b="1" dirty="0" smtClean="0">
                <a:latin typeface="ＭＳ ゴシック" panose="020B0609070205080204" pitchFamily="49" charset="-128"/>
                <a:ea typeface="ＭＳ ゴシック" panose="020B0609070205080204" pitchFamily="49" charset="-128"/>
              </a:rPr>
              <a:t>土山社長</a:t>
            </a:r>
            <a:r>
              <a:rPr lang="ja-JP" altLang="en-US" sz="700" dirty="0" smtClean="0">
                <a:latin typeface="ＭＳ ゴシック" panose="020B0609070205080204" pitchFamily="49" charset="-128"/>
                <a:ea typeface="ＭＳ ゴシック" panose="020B0609070205080204" pitchFamily="49" charset="-128"/>
              </a:rPr>
              <a:t>：</a:t>
            </a:r>
            <a:r>
              <a:rPr lang="ja-JP" altLang="en-US" sz="700" dirty="0">
                <a:latin typeface="ＭＳ ゴシック" panose="020B0609070205080204" pitchFamily="49" charset="-128"/>
                <a:ea typeface="ＭＳ ゴシック" panose="020B0609070205080204" pitchFamily="49" charset="-128"/>
              </a:rPr>
              <a:t>印刷物って４色で十分色は出るんです。ただ、精度を要求されるお客さんには特徴があって、相当商品にこだわりを持っておられる。よく調べてみると、商品を中心に置いてブランド化をしていきたい会社が多いと。ＲＧＢは非常に綺麗で表現度が上がるので、</a:t>
            </a:r>
            <a:r>
              <a:rPr lang="ja-JP" altLang="en-US" sz="700" dirty="0">
                <a:solidFill>
                  <a:prstClr val="black"/>
                </a:solidFill>
                <a:latin typeface="ＭＳ ゴシック" panose="020B0609070205080204" pitchFamily="49" charset="-128"/>
                <a:ea typeface="ＭＳ ゴシック" panose="020B0609070205080204" pitchFamily="49" charset="-128"/>
              </a:rPr>
              <a:t>今まで出来なかったことができると</a:t>
            </a:r>
            <a:r>
              <a:rPr lang="ja-JP" altLang="en-US" sz="700" dirty="0">
                <a:latin typeface="ＭＳ ゴシック" panose="020B0609070205080204" pitchFamily="49" charset="-128"/>
                <a:ea typeface="ＭＳ ゴシック" panose="020B0609070205080204" pitchFamily="49" charset="-128"/>
              </a:rPr>
              <a:t>クリエイターの方も興味を持って頂きました</a:t>
            </a:r>
            <a:r>
              <a:rPr lang="ja-JP" altLang="en-US" sz="700" dirty="0" smtClean="0">
                <a:latin typeface="ＭＳ ゴシック" panose="020B0609070205080204" pitchFamily="49" charset="-128"/>
                <a:ea typeface="ＭＳ ゴシック" panose="020B0609070205080204" pitchFamily="49" charset="-128"/>
              </a:rPr>
              <a:t>。</a:t>
            </a:r>
            <a:endParaRPr lang="en-US" altLang="ja-JP" sz="700" dirty="0" smtClean="0">
              <a:latin typeface="ＭＳ ゴシック" panose="020B0609070205080204" pitchFamily="49" charset="-128"/>
              <a:ea typeface="ＭＳ ゴシック" panose="020B0609070205080204" pitchFamily="49" charset="-128"/>
            </a:endParaRPr>
          </a:p>
          <a:p>
            <a:pPr lvl="0"/>
            <a:endParaRPr lang="en-US" altLang="ja-JP" sz="200" dirty="0">
              <a:latin typeface="ＭＳ ゴシック" panose="020B0609070205080204" pitchFamily="49" charset="-128"/>
              <a:ea typeface="ＭＳ ゴシック" panose="020B0609070205080204" pitchFamily="49" charset="-128"/>
            </a:endParaRPr>
          </a:p>
          <a:p>
            <a:pPr lvl="0"/>
            <a:endParaRPr lang="ja-JP" altLang="ja-JP" sz="600" dirty="0">
              <a:latin typeface="ＭＳ ゴシック" panose="020B0609070205080204" pitchFamily="49" charset="-128"/>
              <a:ea typeface="ＭＳ ゴシック" panose="020B0609070205080204" pitchFamily="49" charset="-128"/>
            </a:endParaRPr>
          </a:p>
        </p:txBody>
      </p:sp>
      <p:pic>
        <p:nvPicPr>
          <p:cNvPr id="4" name="図 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6000"/>
                    </a14:imgEffect>
                  </a14:imgLayer>
                </a14:imgProps>
              </a:ext>
              <a:ext uri="{28A0092B-C50C-407E-A947-70E740481C1C}">
                <a14:useLocalDpi xmlns:a14="http://schemas.microsoft.com/office/drawing/2010/main" val="0"/>
              </a:ext>
            </a:extLst>
          </a:blip>
          <a:stretch>
            <a:fillRect/>
          </a:stretch>
        </p:blipFill>
        <p:spPr>
          <a:xfrm>
            <a:off x="2014968" y="2547738"/>
            <a:ext cx="1535688" cy="1152000"/>
          </a:xfrm>
          <a:prstGeom prst="rect">
            <a:avLst/>
          </a:prstGeom>
        </p:spPr>
      </p:pic>
      <p:pic>
        <p:nvPicPr>
          <p:cNvPr id="6" name="図 5"/>
          <p:cNvPicPr>
            <a:picLocks noChangeAspect="1"/>
          </p:cNvPicPr>
          <p:nvPr/>
        </p:nvPicPr>
        <p:blipFill>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2014968" y="1298846"/>
            <a:ext cx="1548000" cy="1161000"/>
          </a:xfrm>
          <a:prstGeom prst="rect">
            <a:avLst/>
          </a:prstGeom>
        </p:spPr>
      </p:pic>
      <p:sp>
        <p:nvSpPr>
          <p:cNvPr id="8" name="テキスト ボックス 7"/>
          <p:cNvSpPr txBox="1"/>
          <p:nvPr/>
        </p:nvSpPr>
        <p:spPr>
          <a:xfrm>
            <a:off x="2049133" y="2418247"/>
            <a:ext cx="1430111" cy="169277"/>
          </a:xfrm>
          <a:prstGeom prst="rect">
            <a:avLst/>
          </a:prstGeom>
          <a:noFill/>
        </p:spPr>
        <p:txBody>
          <a:bodyPr wrap="square" rtlCol="0">
            <a:spAutoFit/>
          </a:bodyPr>
          <a:lstStyle/>
          <a:p>
            <a:r>
              <a:rPr kumimoji="1" lang="ja-JP" altLang="en-US" sz="500" dirty="0" smtClean="0"/>
              <a:t>上図　左：岩崎様　真中：土山社長　右：小島様</a:t>
            </a:r>
            <a:endParaRPr kumimoji="1" lang="ja-JP" altLang="en-US" sz="500" dirty="0"/>
          </a:p>
        </p:txBody>
      </p:sp>
      <p:pic>
        <p:nvPicPr>
          <p:cNvPr id="9" name="図 8"/>
          <p:cNvPicPr>
            <a:picLocks noChangeAspect="1"/>
          </p:cNvPicPr>
          <p:nvPr/>
        </p:nvPicPr>
        <p:blipFill>
          <a:blip r:embed="rId7" cstate="print">
            <a:lum bright="1000"/>
            <a:extLst>
              <a:ext uri="{BEBA8EAE-BF5A-486C-A8C5-ECC9F3942E4B}">
                <a14:imgProps xmlns:a14="http://schemas.microsoft.com/office/drawing/2010/main">
                  <a14:imgLayer r:embed="rId8">
                    <a14:imgEffect>
                      <a14:colorTemperature colorTemp="8800"/>
                    </a14:imgEffect>
                  </a14:imgLayer>
                </a14:imgProps>
              </a:ext>
              <a:ext uri="{28A0092B-C50C-407E-A947-70E740481C1C}">
                <a14:useLocalDpi xmlns:a14="http://schemas.microsoft.com/office/drawing/2010/main" val="0"/>
              </a:ext>
            </a:extLst>
          </a:blip>
          <a:stretch>
            <a:fillRect/>
          </a:stretch>
        </p:blipFill>
        <p:spPr>
          <a:xfrm>
            <a:off x="2132856" y="5135126"/>
            <a:ext cx="2160240" cy="1260000"/>
          </a:xfrm>
          <a:prstGeom prst="rect">
            <a:avLst/>
          </a:prstGeom>
        </p:spPr>
      </p:pic>
    </p:spTree>
    <p:extLst>
      <p:ext uri="{BB962C8B-B14F-4D97-AF65-F5344CB8AC3E}">
        <p14:creationId xmlns:p14="http://schemas.microsoft.com/office/powerpoint/2010/main" val="32965142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780</TotalTime>
  <Words>1285</Words>
  <Application>Microsoft Office PowerPoint</Application>
  <PresentationFormat>画面に合わせる (4:3)</PresentationFormat>
  <Paragraphs>80</Paragraphs>
  <Slides>1</Slides>
  <Notes>1</Notes>
  <HiddenSlides>0</HiddenSlides>
  <MMClips>0</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Office ​​テーマ</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user1</dc:creator>
  <cp:lastModifiedBy>saori</cp:lastModifiedBy>
  <cp:revision>85</cp:revision>
  <cp:lastPrinted>2014-05-29T04:25:14Z</cp:lastPrinted>
  <dcterms:created xsi:type="dcterms:W3CDTF">2014-05-29T00:34:57Z</dcterms:created>
  <dcterms:modified xsi:type="dcterms:W3CDTF">2014-08-25T01:54:22Z</dcterms:modified>
</cp:coreProperties>
</file>